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48"/>
  </p:notesMasterIdLst>
  <p:sldIdLst>
    <p:sldId id="256" r:id="rId2"/>
    <p:sldId id="305" r:id="rId3"/>
    <p:sldId id="306" r:id="rId4"/>
    <p:sldId id="304" r:id="rId5"/>
    <p:sldId id="292" r:id="rId6"/>
    <p:sldId id="289" r:id="rId7"/>
    <p:sldId id="302" r:id="rId8"/>
    <p:sldId id="303" r:id="rId9"/>
    <p:sldId id="290" r:id="rId10"/>
    <p:sldId id="285" r:id="rId11"/>
    <p:sldId id="286" r:id="rId12"/>
    <p:sldId id="287" r:id="rId13"/>
    <p:sldId id="284" r:id="rId14"/>
    <p:sldId id="279" r:id="rId15"/>
    <p:sldId id="282" r:id="rId16"/>
    <p:sldId id="273" r:id="rId17"/>
    <p:sldId id="276" r:id="rId18"/>
    <p:sldId id="293" r:id="rId19"/>
    <p:sldId id="288" r:id="rId20"/>
    <p:sldId id="294" r:id="rId21"/>
    <p:sldId id="296" r:id="rId22"/>
    <p:sldId id="298" r:id="rId23"/>
    <p:sldId id="295" r:id="rId24"/>
    <p:sldId id="297" r:id="rId25"/>
    <p:sldId id="301" r:id="rId26"/>
    <p:sldId id="300" r:id="rId27"/>
    <p:sldId id="299" r:id="rId28"/>
    <p:sldId id="275" r:id="rId29"/>
    <p:sldId id="278" r:id="rId30"/>
    <p:sldId id="277" r:id="rId31"/>
    <p:sldId id="257" r:id="rId32"/>
    <p:sldId id="258" r:id="rId33"/>
    <p:sldId id="259" r:id="rId34"/>
    <p:sldId id="260" r:id="rId35"/>
    <p:sldId id="266" r:id="rId36"/>
    <p:sldId id="261" r:id="rId37"/>
    <p:sldId id="262" r:id="rId38"/>
    <p:sldId id="272" r:id="rId39"/>
    <p:sldId id="263" r:id="rId40"/>
    <p:sldId id="271" r:id="rId41"/>
    <p:sldId id="268" r:id="rId42"/>
    <p:sldId id="270" r:id="rId43"/>
    <p:sldId id="269" r:id="rId44"/>
    <p:sldId id="267" r:id="rId45"/>
    <p:sldId id="264" r:id="rId46"/>
    <p:sldId id="265" r:id="rId47"/>
  </p:sldIdLst>
  <p:sldSz cx="12192000" cy="6858000"/>
  <p:notesSz cx="6797675" cy="9926638"/>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9818" autoAdjust="0"/>
  </p:normalViewPr>
  <p:slideViewPr>
    <p:cSldViewPr snapToGrid="0">
      <p:cViewPr varScale="1">
        <p:scale>
          <a:sx n="59" d="100"/>
          <a:sy n="59" d="100"/>
        </p:scale>
        <p:origin x="11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AF234-A274-4D0C-B3B8-1E079E288A6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S"/>
        </a:p>
      </dgm:t>
    </dgm:pt>
    <dgm:pt modelId="{3AA03DBE-2977-4BE5-8472-8B25E522A3BB}">
      <dgm:prSet custT="1"/>
      <dgm:spPr>
        <a:solidFill>
          <a:schemeClr val="accent2"/>
        </a:solidFill>
      </dgm:spPr>
      <dgm:t>
        <a:bodyPr/>
        <a:lstStyle/>
        <a:p>
          <a:r>
            <a:rPr lang="es-PY" sz="1800" dirty="0" smtClean="0">
              <a:solidFill>
                <a:schemeClr val="tx1"/>
              </a:solidFill>
              <a:latin typeface="Arial" panose="020B0604020202020204" pitchFamily="34" charset="0"/>
              <a:cs typeface="Arial" panose="020B0604020202020204" pitchFamily="34" charset="0"/>
            </a:rPr>
            <a:t>CONSTRUCCIÓN DE UNA ÉTICA  INSTITUCIONAL</a:t>
          </a:r>
          <a:r>
            <a:rPr lang="es-PY" sz="1800" dirty="0" smtClean="0">
              <a:latin typeface="Arial" panose="020B0604020202020204" pitchFamily="34" charset="0"/>
              <a:cs typeface="Arial" panose="020B0604020202020204" pitchFamily="34" charset="0"/>
            </a:rPr>
            <a:t>.</a:t>
          </a:r>
          <a:endParaRPr lang="es-PY" sz="1800" dirty="0">
            <a:latin typeface="Arial" panose="020B0604020202020204" pitchFamily="34" charset="0"/>
            <a:cs typeface="Arial" panose="020B0604020202020204" pitchFamily="34" charset="0"/>
          </a:endParaRPr>
        </a:p>
      </dgm:t>
    </dgm:pt>
    <dgm:pt modelId="{FE046F20-F5F3-49BA-956C-CBBABB380CC8}" type="parTrans" cxnId="{CDA7A8A6-4C8A-4D02-8232-0DF77E460013}">
      <dgm:prSet/>
      <dgm:spPr/>
      <dgm:t>
        <a:bodyPr/>
        <a:lstStyle/>
        <a:p>
          <a:endParaRPr lang="es-ES" sz="1200">
            <a:latin typeface="Arial" panose="020B0604020202020204" pitchFamily="34" charset="0"/>
            <a:cs typeface="Arial" panose="020B0604020202020204" pitchFamily="34" charset="0"/>
          </a:endParaRPr>
        </a:p>
      </dgm:t>
    </dgm:pt>
    <dgm:pt modelId="{2F2A6078-E157-49F1-ABA4-F90781ED8A9F}" type="sibTrans" cxnId="{CDA7A8A6-4C8A-4D02-8232-0DF77E460013}">
      <dgm:prSet custT="1"/>
      <dgm:spPr/>
      <dgm:t>
        <a:bodyPr/>
        <a:lstStyle/>
        <a:p>
          <a:endParaRPr lang="es-ES" sz="1200">
            <a:latin typeface="Arial" panose="020B0604020202020204" pitchFamily="34" charset="0"/>
            <a:cs typeface="Arial" panose="020B0604020202020204" pitchFamily="34" charset="0"/>
          </a:endParaRPr>
        </a:p>
      </dgm:t>
    </dgm:pt>
    <dgm:pt modelId="{9F565297-1D78-4863-B774-4A20CE34D0D3}">
      <dgm:prSet custT="1"/>
      <dgm:spPr>
        <a:solidFill>
          <a:schemeClr val="accent4"/>
        </a:solidFill>
      </dgm:spPr>
      <dgm:t>
        <a:bodyPr/>
        <a:lstStyle/>
        <a:p>
          <a:r>
            <a:rPr lang="es-PY" sz="1800" dirty="0" smtClean="0">
              <a:solidFill>
                <a:schemeClr val="tx1"/>
              </a:solidFill>
              <a:latin typeface="Arial" panose="020B0604020202020204" pitchFamily="34" charset="0"/>
              <a:cs typeface="Arial" panose="020B0604020202020204" pitchFamily="34" charset="0"/>
            </a:rPr>
            <a:t>PREVENCIÓN DE RIESGOS</a:t>
          </a:r>
          <a:r>
            <a:rPr lang="es-PY" sz="1200" dirty="0" smtClean="0">
              <a:solidFill>
                <a:schemeClr val="tx1"/>
              </a:solidFill>
              <a:latin typeface="Arial" panose="020B0604020202020204" pitchFamily="34" charset="0"/>
              <a:cs typeface="Arial" panose="020B0604020202020204" pitchFamily="34" charset="0"/>
            </a:rPr>
            <a:t>.</a:t>
          </a:r>
          <a:endParaRPr lang="es-PY" sz="1200" dirty="0">
            <a:solidFill>
              <a:schemeClr val="tx1"/>
            </a:solidFill>
            <a:latin typeface="Arial" panose="020B0604020202020204" pitchFamily="34" charset="0"/>
            <a:cs typeface="Arial" panose="020B0604020202020204" pitchFamily="34" charset="0"/>
          </a:endParaRPr>
        </a:p>
      </dgm:t>
    </dgm:pt>
    <dgm:pt modelId="{1C1EB412-B9AD-4FFD-B795-657EE3E1D4AF}" type="parTrans" cxnId="{0676C25C-46FD-465A-82FA-1E911D03718B}">
      <dgm:prSet/>
      <dgm:spPr/>
      <dgm:t>
        <a:bodyPr/>
        <a:lstStyle/>
        <a:p>
          <a:endParaRPr lang="es-ES" sz="1200">
            <a:latin typeface="Arial" panose="020B0604020202020204" pitchFamily="34" charset="0"/>
            <a:cs typeface="Arial" panose="020B0604020202020204" pitchFamily="34" charset="0"/>
          </a:endParaRPr>
        </a:p>
      </dgm:t>
    </dgm:pt>
    <dgm:pt modelId="{C0FD94BA-0FF1-410B-8B45-D9565A4335DB}" type="sibTrans" cxnId="{0676C25C-46FD-465A-82FA-1E911D03718B}">
      <dgm:prSet custT="1"/>
      <dgm:spPr/>
      <dgm:t>
        <a:bodyPr/>
        <a:lstStyle/>
        <a:p>
          <a:endParaRPr lang="es-ES" sz="1200">
            <a:latin typeface="Arial" panose="020B0604020202020204" pitchFamily="34" charset="0"/>
            <a:cs typeface="Arial" panose="020B0604020202020204" pitchFamily="34" charset="0"/>
          </a:endParaRPr>
        </a:p>
      </dgm:t>
    </dgm:pt>
    <dgm:pt modelId="{09CA6D07-5B20-43B4-98BF-C7803DE4DC9A}">
      <dgm:prSet custT="1"/>
      <dgm:spPr>
        <a:solidFill>
          <a:schemeClr val="accent6"/>
        </a:solidFill>
      </dgm:spPr>
      <dgm:t>
        <a:bodyPr/>
        <a:lstStyle/>
        <a:p>
          <a:r>
            <a:rPr lang="es-PY" sz="1800" dirty="0" smtClean="0">
              <a:solidFill>
                <a:schemeClr val="tx1"/>
              </a:solidFill>
              <a:latin typeface="Arial" panose="020B0604020202020204" pitchFamily="34" charset="0"/>
              <a:cs typeface="Arial" panose="020B0604020202020204" pitchFamily="34" charset="0"/>
            </a:rPr>
            <a:t> GESTIÓN POR PROCESOS  PRINCIPIO DE GESTIÓN DE CALIDAD Y DE MEJORA. </a:t>
          </a:r>
          <a:endParaRPr lang="es-PY" sz="1800" dirty="0">
            <a:solidFill>
              <a:schemeClr val="tx1"/>
            </a:solidFill>
            <a:latin typeface="Arial" panose="020B0604020202020204" pitchFamily="34" charset="0"/>
            <a:cs typeface="Arial" panose="020B0604020202020204" pitchFamily="34" charset="0"/>
          </a:endParaRPr>
        </a:p>
      </dgm:t>
    </dgm:pt>
    <dgm:pt modelId="{2D6A416C-CFC0-4D81-9CDC-F508DA152AF8}" type="parTrans" cxnId="{31F9D06A-6FC0-4D37-B46A-C0576007B422}">
      <dgm:prSet/>
      <dgm:spPr/>
      <dgm:t>
        <a:bodyPr/>
        <a:lstStyle/>
        <a:p>
          <a:endParaRPr lang="es-ES" sz="1200">
            <a:latin typeface="Arial" panose="020B0604020202020204" pitchFamily="34" charset="0"/>
            <a:cs typeface="Arial" panose="020B0604020202020204" pitchFamily="34" charset="0"/>
          </a:endParaRPr>
        </a:p>
      </dgm:t>
    </dgm:pt>
    <dgm:pt modelId="{8F0CAC64-3D40-4B1A-8361-D8D99828A703}" type="sibTrans" cxnId="{31F9D06A-6FC0-4D37-B46A-C0576007B422}">
      <dgm:prSet custT="1"/>
      <dgm:spPr/>
      <dgm:t>
        <a:bodyPr/>
        <a:lstStyle/>
        <a:p>
          <a:endParaRPr lang="es-ES" sz="1200">
            <a:latin typeface="Arial" panose="020B0604020202020204" pitchFamily="34" charset="0"/>
            <a:cs typeface="Arial" panose="020B0604020202020204" pitchFamily="34" charset="0"/>
          </a:endParaRPr>
        </a:p>
      </dgm:t>
    </dgm:pt>
    <dgm:pt modelId="{068FF606-E996-4C34-B054-C7314A9AE926}">
      <dgm:prSet custT="1"/>
      <dgm:spPr>
        <a:solidFill>
          <a:srgbClr val="00B0F0"/>
        </a:solidFill>
      </dgm:spPr>
      <dgm:t>
        <a:bodyPr/>
        <a:lstStyle/>
        <a:p>
          <a:r>
            <a:rPr lang="es-ES" sz="1800" dirty="0" smtClean="0">
              <a:solidFill>
                <a:schemeClr val="tx1"/>
              </a:solidFill>
              <a:latin typeface="Arial" panose="020B0604020202020204" pitchFamily="34" charset="0"/>
              <a:cs typeface="Arial" panose="020B0604020202020204" pitchFamily="34" charset="0"/>
            </a:rPr>
            <a:t>CONTROL CORPORATIVO PERMANENTE </a:t>
          </a:r>
          <a:endParaRPr lang="es-ES" sz="1800" dirty="0">
            <a:solidFill>
              <a:schemeClr val="tx1"/>
            </a:solidFill>
            <a:latin typeface="Arial" panose="020B0604020202020204" pitchFamily="34" charset="0"/>
            <a:cs typeface="Arial" panose="020B0604020202020204" pitchFamily="34" charset="0"/>
          </a:endParaRPr>
        </a:p>
      </dgm:t>
    </dgm:pt>
    <dgm:pt modelId="{CC242F0A-55FE-4AA3-B8F7-4451AE52EEB6}" type="parTrans" cxnId="{718366D1-FE8B-4702-B9E1-26A03B77AD39}">
      <dgm:prSet/>
      <dgm:spPr/>
      <dgm:t>
        <a:bodyPr/>
        <a:lstStyle/>
        <a:p>
          <a:endParaRPr lang="es-ES" sz="1200">
            <a:latin typeface="Arial" panose="020B0604020202020204" pitchFamily="34" charset="0"/>
            <a:cs typeface="Arial" panose="020B0604020202020204" pitchFamily="34" charset="0"/>
          </a:endParaRPr>
        </a:p>
      </dgm:t>
    </dgm:pt>
    <dgm:pt modelId="{3143FE1F-6004-4C3C-9B9B-390F9B2086C4}" type="sibTrans" cxnId="{718366D1-FE8B-4702-B9E1-26A03B77AD39}">
      <dgm:prSet custT="1"/>
      <dgm:spPr/>
      <dgm:t>
        <a:bodyPr/>
        <a:lstStyle/>
        <a:p>
          <a:endParaRPr lang="es-ES" sz="1200">
            <a:latin typeface="Arial" panose="020B0604020202020204" pitchFamily="34" charset="0"/>
            <a:cs typeface="Arial" panose="020B0604020202020204" pitchFamily="34" charset="0"/>
          </a:endParaRPr>
        </a:p>
      </dgm:t>
    </dgm:pt>
    <dgm:pt modelId="{B2550D2F-080F-48E5-BFF8-ACA0F92B2E99}">
      <dgm:prSet custT="1"/>
      <dgm:spPr>
        <a:solidFill>
          <a:srgbClr val="FFFF00"/>
        </a:solidFill>
      </dgm:spPr>
      <dgm:t>
        <a:bodyPr/>
        <a:lstStyle/>
        <a:p>
          <a:r>
            <a:rPr lang="es-PY" sz="1800" dirty="0" smtClean="0">
              <a:solidFill>
                <a:schemeClr val="tx1"/>
              </a:solidFill>
              <a:latin typeface="Arial" panose="020B0604020202020204" pitchFamily="34" charset="0"/>
              <a:cs typeface="Arial" panose="020B0604020202020204" pitchFamily="34" charset="0"/>
            </a:rPr>
            <a:t>ENFATIZA   LA GENERACIÓN DE INFORMACIÓN  OPORTUNA, DE UTILIDAD ORGANIZACIONAL Y SOCIAL</a:t>
          </a:r>
          <a:r>
            <a:rPr lang="es-PY" sz="1200" dirty="0" smtClean="0">
              <a:solidFill>
                <a:schemeClr val="tx1"/>
              </a:solidFill>
              <a:latin typeface="Arial" panose="020B0604020202020204" pitchFamily="34" charset="0"/>
              <a:cs typeface="Arial" panose="020B0604020202020204" pitchFamily="34" charset="0"/>
            </a:rPr>
            <a:t>.</a:t>
          </a:r>
          <a:endParaRPr lang="es-PY" sz="1200" dirty="0">
            <a:solidFill>
              <a:schemeClr val="tx1"/>
            </a:solidFill>
            <a:latin typeface="Arial" panose="020B0604020202020204" pitchFamily="34" charset="0"/>
            <a:cs typeface="Arial" panose="020B0604020202020204" pitchFamily="34" charset="0"/>
          </a:endParaRPr>
        </a:p>
      </dgm:t>
    </dgm:pt>
    <dgm:pt modelId="{6D580F4A-6708-4586-9C56-6055D478E412}" type="parTrans" cxnId="{88F46222-7FFF-4DA3-A13C-42FE47E4E683}">
      <dgm:prSet/>
      <dgm:spPr/>
      <dgm:t>
        <a:bodyPr/>
        <a:lstStyle/>
        <a:p>
          <a:endParaRPr lang="es-ES" sz="1200">
            <a:latin typeface="Arial" panose="020B0604020202020204" pitchFamily="34" charset="0"/>
            <a:cs typeface="Arial" panose="020B0604020202020204" pitchFamily="34" charset="0"/>
          </a:endParaRPr>
        </a:p>
      </dgm:t>
    </dgm:pt>
    <dgm:pt modelId="{266DEE74-6EE7-4E50-8A0E-823EEA04FF43}" type="sibTrans" cxnId="{88F46222-7FFF-4DA3-A13C-42FE47E4E683}">
      <dgm:prSet custT="1"/>
      <dgm:spPr/>
      <dgm:t>
        <a:bodyPr/>
        <a:lstStyle/>
        <a:p>
          <a:endParaRPr lang="es-ES" sz="1200">
            <a:latin typeface="Arial" panose="020B0604020202020204" pitchFamily="34" charset="0"/>
            <a:cs typeface="Arial" panose="020B0604020202020204" pitchFamily="34" charset="0"/>
          </a:endParaRPr>
        </a:p>
      </dgm:t>
    </dgm:pt>
    <dgm:pt modelId="{74368CA0-B7FD-449C-80C0-DD33FC20F17D}">
      <dgm:prSet custT="1"/>
      <dgm:spPr>
        <a:solidFill>
          <a:schemeClr val="accent5">
            <a:lumMod val="60000"/>
            <a:lumOff val="40000"/>
          </a:schemeClr>
        </a:solidFill>
      </dgm:spPr>
      <dgm:t>
        <a:bodyPr/>
        <a:lstStyle/>
        <a:p>
          <a:r>
            <a:rPr lang="es-PY" sz="1800" dirty="0" smtClean="0">
              <a:solidFill>
                <a:schemeClr val="tx1"/>
              </a:solidFill>
              <a:latin typeface="Arial" panose="020B0604020202020204" pitchFamily="34" charset="0"/>
              <a:cs typeface="Arial" panose="020B0604020202020204" pitchFamily="34" charset="0"/>
            </a:rPr>
            <a:t>CONTROLA LA COMUNICACIÓN PÚBLICA Y RENDICIÓN RENDICIÓN DE CUENTAS</a:t>
          </a:r>
          <a:r>
            <a:rPr lang="es-PY" sz="1200" dirty="0" smtClean="0">
              <a:solidFill>
                <a:schemeClr val="tx1"/>
              </a:solidFill>
              <a:latin typeface="Arial" panose="020B0604020202020204" pitchFamily="34" charset="0"/>
              <a:cs typeface="Arial" panose="020B0604020202020204" pitchFamily="34" charset="0"/>
            </a:rPr>
            <a:t>.</a:t>
          </a:r>
          <a:endParaRPr lang="es-PY" sz="1200" dirty="0">
            <a:solidFill>
              <a:schemeClr val="tx1"/>
            </a:solidFill>
            <a:latin typeface="Arial" panose="020B0604020202020204" pitchFamily="34" charset="0"/>
            <a:cs typeface="Arial" panose="020B0604020202020204" pitchFamily="34" charset="0"/>
          </a:endParaRPr>
        </a:p>
      </dgm:t>
    </dgm:pt>
    <dgm:pt modelId="{2C7AE5D6-FED7-4116-AD56-6F898270EB1C}" type="parTrans" cxnId="{F2CD297B-E96E-48A0-9A87-12D4110A31AE}">
      <dgm:prSet/>
      <dgm:spPr/>
      <dgm:t>
        <a:bodyPr/>
        <a:lstStyle/>
        <a:p>
          <a:endParaRPr lang="es-ES" sz="1200">
            <a:latin typeface="Arial" panose="020B0604020202020204" pitchFamily="34" charset="0"/>
            <a:cs typeface="Arial" panose="020B0604020202020204" pitchFamily="34" charset="0"/>
          </a:endParaRPr>
        </a:p>
      </dgm:t>
    </dgm:pt>
    <dgm:pt modelId="{8BEFB255-0685-4635-A83F-0BC156BBAF4A}" type="sibTrans" cxnId="{F2CD297B-E96E-48A0-9A87-12D4110A31AE}">
      <dgm:prSet custT="1"/>
      <dgm:spPr/>
      <dgm:t>
        <a:bodyPr/>
        <a:lstStyle/>
        <a:p>
          <a:endParaRPr lang="es-ES" sz="1200">
            <a:latin typeface="Arial" panose="020B0604020202020204" pitchFamily="34" charset="0"/>
            <a:cs typeface="Arial" panose="020B0604020202020204" pitchFamily="34" charset="0"/>
          </a:endParaRPr>
        </a:p>
      </dgm:t>
    </dgm:pt>
    <dgm:pt modelId="{0549560B-BB88-42F0-AADD-DE46DE937D72}" type="pres">
      <dgm:prSet presAssocID="{2B3AF234-A274-4D0C-B3B8-1E079E288A65}" presName="Name0" presStyleCnt="0">
        <dgm:presLayoutVars>
          <dgm:dir/>
          <dgm:resizeHandles val="exact"/>
        </dgm:presLayoutVars>
      </dgm:prSet>
      <dgm:spPr/>
      <dgm:t>
        <a:bodyPr/>
        <a:lstStyle/>
        <a:p>
          <a:endParaRPr lang="es-ES"/>
        </a:p>
      </dgm:t>
    </dgm:pt>
    <dgm:pt modelId="{BF488FF1-85A9-4E79-9BB7-40E978EFE732}" type="pres">
      <dgm:prSet presAssocID="{9F565297-1D78-4863-B774-4A20CE34D0D3}" presName="node" presStyleLbl="node1" presStyleIdx="0" presStyleCnt="6" custLinFactNeighborX="3555" custLinFactNeighborY="17902">
        <dgm:presLayoutVars>
          <dgm:bulletEnabled val="1"/>
        </dgm:presLayoutVars>
      </dgm:prSet>
      <dgm:spPr/>
      <dgm:t>
        <a:bodyPr/>
        <a:lstStyle/>
        <a:p>
          <a:endParaRPr lang="es-ES"/>
        </a:p>
      </dgm:t>
    </dgm:pt>
    <dgm:pt modelId="{F6B9B04E-2207-434E-97EA-F6EB16F66700}" type="pres">
      <dgm:prSet presAssocID="{C0FD94BA-0FF1-410B-8B45-D9565A4335DB}" presName="sibTrans" presStyleLbl="sibTrans1D1" presStyleIdx="0" presStyleCnt="5"/>
      <dgm:spPr/>
      <dgm:t>
        <a:bodyPr/>
        <a:lstStyle/>
        <a:p>
          <a:endParaRPr lang="es-ES"/>
        </a:p>
      </dgm:t>
    </dgm:pt>
    <dgm:pt modelId="{99951B71-2DFC-4ABF-8143-E1AC57EFF383}" type="pres">
      <dgm:prSet presAssocID="{C0FD94BA-0FF1-410B-8B45-D9565A4335DB}" presName="connectorText" presStyleLbl="sibTrans1D1" presStyleIdx="0" presStyleCnt="5"/>
      <dgm:spPr/>
      <dgm:t>
        <a:bodyPr/>
        <a:lstStyle/>
        <a:p>
          <a:endParaRPr lang="es-ES"/>
        </a:p>
      </dgm:t>
    </dgm:pt>
    <dgm:pt modelId="{4E27582F-F40D-49D8-B3DA-2218E8A4734F}" type="pres">
      <dgm:prSet presAssocID="{3AA03DBE-2977-4BE5-8472-8B25E522A3BB}" presName="node" presStyleLbl="node1" presStyleIdx="1" presStyleCnt="6" custLinFactNeighborX="2567" custLinFactNeighborY="16257">
        <dgm:presLayoutVars>
          <dgm:bulletEnabled val="1"/>
        </dgm:presLayoutVars>
      </dgm:prSet>
      <dgm:spPr/>
      <dgm:t>
        <a:bodyPr/>
        <a:lstStyle/>
        <a:p>
          <a:endParaRPr lang="es-ES"/>
        </a:p>
      </dgm:t>
    </dgm:pt>
    <dgm:pt modelId="{9732795A-2925-4214-B155-A82FD500F1C8}" type="pres">
      <dgm:prSet presAssocID="{2F2A6078-E157-49F1-ABA4-F90781ED8A9F}" presName="sibTrans" presStyleLbl="sibTrans1D1" presStyleIdx="1" presStyleCnt="5"/>
      <dgm:spPr/>
      <dgm:t>
        <a:bodyPr/>
        <a:lstStyle/>
        <a:p>
          <a:endParaRPr lang="es-ES"/>
        </a:p>
      </dgm:t>
    </dgm:pt>
    <dgm:pt modelId="{0DD120FE-5631-4246-816B-7E548FB5BF89}" type="pres">
      <dgm:prSet presAssocID="{2F2A6078-E157-49F1-ABA4-F90781ED8A9F}" presName="connectorText" presStyleLbl="sibTrans1D1" presStyleIdx="1" presStyleCnt="5"/>
      <dgm:spPr/>
      <dgm:t>
        <a:bodyPr/>
        <a:lstStyle/>
        <a:p>
          <a:endParaRPr lang="es-ES"/>
        </a:p>
      </dgm:t>
    </dgm:pt>
    <dgm:pt modelId="{FBAE1FBB-0AEF-4251-96DB-789D57F6D170}" type="pres">
      <dgm:prSet presAssocID="{09CA6D07-5B20-43B4-98BF-C7803DE4DC9A}" presName="node" presStyleLbl="node1" presStyleIdx="2" presStyleCnt="6" custLinFactNeighborY="15401">
        <dgm:presLayoutVars>
          <dgm:bulletEnabled val="1"/>
        </dgm:presLayoutVars>
      </dgm:prSet>
      <dgm:spPr/>
      <dgm:t>
        <a:bodyPr/>
        <a:lstStyle/>
        <a:p>
          <a:endParaRPr lang="es-ES"/>
        </a:p>
      </dgm:t>
    </dgm:pt>
    <dgm:pt modelId="{B03713BC-393E-4894-B45B-A31360B82B5B}" type="pres">
      <dgm:prSet presAssocID="{8F0CAC64-3D40-4B1A-8361-D8D99828A703}" presName="sibTrans" presStyleLbl="sibTrans1D1" presStyleIdx="2" presStyleCnt="5"/>
      <dgm:spPr/>
      <dgm:t>
        <a:bodyPr/>
        <a:lstStyle/>
        <a:p>
          <a:endParaRPr lang="es-ES"/>
        </a:p>
      </dgm:t>
    </dgm:pt>
    <dgm:pt modelId="{DB9B43C0-9A72-41A8-962D-B9D635BB518A}" type="pres">
      <dgm:prSet presAssocID="{8F0CAC64-3D40-4B1A-8361-D8D99828A703}" presName="connectorText" presStyleLbl="sibTrans1D1" presStyleIdx="2" presStyleCnt="5"/>
      <dgm:spPr/>
      <dgm:t>
        <a:bodyPr/>
        <a:lstStyle/>
        <a:p>
          <a:endParaRPr lang="es-ES"/>
        </a:p>
      </dgm:t>
    </dgm:pt>
    <dgm:pt modelId="{33F0FF7E-00CC-4CA4-BADE-18FE761FB3CF}" type="pres">
      <dgm:prSet presAssocID="{74368CA0-B7FD-449C-80C0-DD33FC20F17D}" presName="node" presStyleLbl="node1" presStyleIdx="3" presStyleCnt="6" custLinFactNeighborX="1027" custLinFactNeighborY="24813">
        <dgm:presLayoutVars>
          <dgm:bulletEnabled val="1"/>
        </dgm:presLayoutVars>
      </dgm:prSet>
      <dgm:spPr/>
      <dgm:t>
        <a:bodyPr/>
        <a:lstStyle/>
        <a:p>
          <a:endParaRPr lang="es-ES"/>
        </a:p>
      </dgm:t>
    </dgm:pt>
    <dgm:pt modelId="{157A9413-73B3-4E63-96D2-AFC913634FC0}" type="pres">
      <dgm:prSet presAssocID="{8BEFB255-0685-4635-A83F-0BC156BBAF4A}" presName="sibTrans" presStyleLbl="sibTrans1D1" presStyleIdx="3" presStyleCnt="5"/>
      <dgm:spPr/>
      <dgm:t>
        <a:bodyPr/>
        <a:lstStyle/>
        <a:p>
          <a:endParaRPr lang="es-ES"/>
        </a:p>
      </dgm:t>
    </dgm:pt>
    <dgm:pt modelId="{32A39272-2D24-4C2C-8580-37BE08D6373C}" type="pres">
      <dgm:prSet presAssocID="{8BEFB255-0685-4635-A83F-0BC156BBAF4A}" presName="connectorText" presStyleLbl="sibTrans1D1" presStyleIdx="3" presStyleCnt="5"/>
      <dgm:spPr/>
      <dgm:t>
        <a:bodyPr/>
        <a:lstStyle/>
        <a:p>
          <a:endParaRPr lang="es-ES"/>
        </a:p>
      </dgm:t>
    </dgm:pt>
    <dgm:pt modelId="{C37B01C1-E0DB-446A-97D3-9B7E1057306B}" type="pres">
      <dgm:prSet presAssocID="{B2550D2F-080F-48E5-BFF8-ACA0F92B2E99}" presName="node" presStyleLbl="node1" presStyleIdx="4" presStyleCnt="6" custLinFactNeighborX="2567" custLinFactNeighborY="23958">
        <dgm:presLayoutVars>
          <dgm:bulletEnabled val="1"/>
        </dgm:presLayoutVars>
      </dgm:prSet>
      <dgm:spPr/>
      <dgm:t>
        <a:bodyPr/>
        <a:lstStyle/>
        <a:p>
          <a:endParaRPr lang="es-ES"/>
        </a:p>
      </dgm:t>
    </dgm:pt>
    <dgm:pt modelId="{1AF36C54-5FE3-4359-AD35-BC4999C4C854}" type="pres">
      <dgm:prSet presAssocID="{266DEE74-6EE7-4E50-8A0E-823EEA04FF43}" presName="sibTrans" presStyleLbl="sibTrans1D1" presStyleIdx="4" presStyleCnt="5"/>
      <dgm:spPr/>
      <dgm:t>
        <a:bodyPr/>
        <a:lstStyle/>
        <a:p>
          <a:endParaRPr lang="es-ES"/>
        </a:p>
      </dgm:t>
    </dgm:pt>
    <dgm:pt modelId="{9B2A5CFF-3DEF-48C4-8F59-DE2521FDF622}" type="pres">
      <dgm:prSet presAssocID="{266DEE74-6EE7-4E50-8A0E-823EEA04FF43}" presName="connectorText" presStyleLbl="sibTrans1D1" presStyleIdx="4" presStyleCnt="5"/>
      <dgm:spPr/>
      <dgm:t>
        <a:bodyPr/>
        <a:lstStyle/>
        <a:p>
          <a:endParaRPr lang="es-ES"/>
        </a:p>
      </dgm:t>
    </dgm:pt>
    <dgm:pt modelId="{549C98C8-CBCC-44A6-9CAD-FD432AD5CD1D}" type="pres">
      <dgm:prSet presAssocID="{068FF606-E996-4C34-B054-C7314A9AE926}" presName="node" presStyleLbl="node1" presStyleIdx="5" presStyleCnt="6" custLinFactNeighborX="513" custLinFactNeighborY="18824">
        <dgm:presLayoutVars>
          <dgm:bulletEnabled val="1"/>
        </dgm:presLayoutVars>
      </dgm:prSet>
      <dgm:spPr/>
      <dgm:t>
        <a:bodyPr/>
        <a:lstStyle/>
        <a:p>
          <a:endParaRPr lang="es-ES"/>
        </a:p>
      </dgm:t>
    </dgm:pt>
  </dgm:ptLst>
  <dgm:cxnLst>
    <dgm:cxn modelId="{F2CD297B-E96E-48A0-9A87-12D4110A31AE}" srcId="{2B3AF234-A274-4D0C-B3B8-1E079E288A65}" destId="{74368CA0-B7FD-449C-80C0-DD33FC20F17D}" srcOrd="3" destOrd="0" parTransId="{2C7AE5D6-FED7-4116-AD56-6F898270EB1C}" sibTransId="{8BEFB255-0685-4635-A83F-0BC156BBAF4A}"/>
    <dgm:cxn modelId="{DEBF7CBA-2FBC-408B-9972-75B364F04E84}" type="presOf" srcId="{C0FD94BA-0FF1-410B-8B45-D9565A4335DB}" destId="{F6B9B04E-2207-434E-97EA-F6EB16F66700}" srcOrd="0" destOrd="0" presId="urn:microsoft.com/office/officeart/2005/8/layout/bProcess3"/>
    <dgm:cxn modelId="{DFE37905-780E-40C8-B882-CB284EB0D8A5}" type="presOf" srcId="{B2550D2F-080F-48E5-BFF8-ACA0F92B2E99}" destId="{C37B01C1-E0DB-446A-97D3-9B7E1057306B}" srcOrd="0" destOrd="0" presId="urn:microsoft.com/office/officeart/2005/8/layout/bProcess3"/>
    <dgm:cxn modelId="{47092387-E2BF-486E-8BE7-AB349E155DFB}" type="presOf" srcId="{2F2A6078-E157-49F1-ABA4-F90781ED8A9F}" destId="{9732795A-2925-4214-B155-A82FD500F1C8}" srcOrd="0" destOrd="0" presId="urn:microsoft.com/office/officeart/2005/8/layout/bProcess3"/>
    <dgm:cxn modelId="{481F307E-64EC-4E73-97B9-15C2C34F02D1}" type="presOf" srcId="{2F2A6078-E157-49F1-ABA4-F90781ED8A9F}" destId="{0DD120FE-5631-4246-816B-7E548FB5BF89}" srcOrd="1" destOrd="0" presId="urn:microsoft.com/office/officeart/2005/8/layout/bProcess3"/>
    <dgm:cxn modelId="{095F1A0A-54C6-423C-AF96-54F8899D652F}" type="presOf" srcId="{2B3AF234-A274-4D0C-B3B8-1E079E288A65}" destId="{0549560B-BB88-42F0-AADD-DE46DE937D72}" srcOrd="0" destOrd="0" presId="urn:microsoft.com/office/officeart/2005/8/layout/bProcess3"/>
    <dgm:cxn modelId="{99371EFF-E440-489C-87C9-04D1604B7699}" type="presOf" srcId="{8F0CAC64-3D40-4B1A-8361-D8D99828A703}" destId="{DB9B43C0-9A72-41A8-962D-B9D635BB518A}" srcOrd="1" destOrd="0" presId="urn:microsoft.com/office/officeart/2005/8/layout/bProcess3"/>
    <dgm:cxn modelId="{718366D1-FE8B-4702-B9E1-26A03B77AD39}" srcId="{2B3AF234-A274-4D0C-B3B8-1E079E288A65}" destId="{068FF606-E996-4C34-B054-C7314A9AE926}" srcOrd="5" destOrd="0" parTransId="{CC242F0A-55FE-4AA3-B8F7-4451AE52EEB6}" sibTransId="{3143FE1F-6004-4C3C-9B9B-390F9B2086C4}"/>
    <dgm:cxn modelId="{86D0D19E-E075-44F4-85A8-2779B4C9D380}" type="presOf" srcId="{74368CA0-B7FD-449C-80C0-DD33FC20F17D}" destId="{33F0FF7E-00CC-4CA4-BADE-18FE761FB3CF}" srcOrd="0" destOrd="0" presId="urn:microsoft.com/office/officeart/2005/8/layout/bProcess3"/>
    <dgm:cxn modelId="{A13775C8-780D-4435-AE2C-9D5CCD92A605}" type="presOf" srcId="{8BEFB255-0685-4635-A83F-0BC156BBAF4A}" destId="{32A39272-2D24-4C2C-8580-37BE08D6373C}" srcOrd="1" destOrd="0" presId="urn:microsoft.com/office/officeart/2005/8/layout/bProcess3"/>
    <dgm:cxn modelId="{CDA7A8A6-4C8A-4D02-8232-0DF77E460013}" srcId="{2B3AF234-A274-4D0C-B3B8-1E079E288A65}" destId="{3AA03DBE-2977-4BE5-8472-8B25E522A3BB}" srcOrd="1" destOrd="0" parTransId="{FE046F20-F5F3-49BA-956C-CBBABB380CC8}" sibTransId="{2F2A6078-E157-49F1-ABA4-F90781ED8A9F}"/>
    <dgm:cxn modelId="{20C50D49-2605-4AF5-8C2D-396F2DAC64AF}" type="presOf" srcId="{3AA03DBE-2977-4BE5-8472-8B25E522A3BB}" destId="{4E27582F-F40D-49D8-B3DA-2218E8A4734F}" srcOrd="0" destOrd="0" presId="urn:microsoft.com/office/officeart/2005/8/layout/bProcess3"/>
    <dgm:cxn modelId="{EDA8A4F0-0483-4E89-8302-736F5C440D25}" type="presOf" srcId="{C0FD94BA-0FF1-410B-8B45-D9565A4335DB}" destId="{99951B71-2DFC-4ABF-8143-E1AC57EFF383}" srcOrd="1" destOrd="0" presId="urn:microsoft.com/office/officeart/2005/8/layout/bProcess3"/>
    <dgm:cxn modelId="{48E1022F-32EA-4B02-AC54-92AC3FE71FB5}" type="presOf" srcId="{8F0CAC64-3D40-4B1A-8361-D8D99828A703}" destId="{B03713BC-393E-4894-B45B-A31360B82B5B}" srcOrd="0" destOrd="0" presId="urn:microsoft.com/office/officeart/2005/8/layout/bProcess3"/>
    <dgm:cxn modelId="{B8779EAF-EC0F-44BB-BD73-DA4A9BA6A0EB}" type="presOf" srcId="{266DEE74-6EE7-4E50-8A0E-823EEA04FF43}" destId="{9B2A5CFF-3DEF-48C4-8F59-DE2521FDF622}" srcOrd="1" destOrd="0" presId="urn:microsoft.com/office/officeart/2005/8/layout/bProcess3"/>
    <dgm:cxn modelId="{6C8A9576-1F49-492D-9931-CAD89806ADF8}" type="presOf" srcId="{068FF606-E996-4C34-B054-C7314A9AE926}" destId="{549C98C8-CBCC-44A6-9CAD-FD432AD5CD1D}" srcOrd="0" destOrd="0" presId="urn:microsoft.com/office/officeart/2005/8/layout/bProcess3"/>
    <dgm:cxn modelId="{6B4ECC1E-9A31-4691-A3F3-3F67DE30EF55}" type="presOf" srcId="{266DEE74-6EE7-4E50-8A0E-823EEA04FF43}" destId="{1AF36C54-5FE3-4359-AD35-BC4999C4C854}" srcOrd="0" destOrd="0" presId="urn:microsoft.com/office/officeart/2005/8/layout/bProcess3"/>
    <dgm:cxn modelId="{200F6752-F84D-400B-83B8-0854C4D7CDCB}" type="presOf" srcId="{9F565297-1D78-4863-B774-4A20CE34D0D3}" destId="{BF488FF1-85A9-4E79-9BB7-40E978EFE732}" srcOrd="0" destOrd="0" presId="urn:microsoft.com/office/officeart/2005/8/layout/bProcess3"/>
    <dgm:cxn modelId="{88F46222-7FFF-4DA3-A13C-42FE47E4E683}" srcId="{2B3AF234-A274-4D0C-B3B8-1E079E288A65}" destId="{B2550D2F-080F-48E5-BFF8-ACA0F92B2E99}" srcOrd="4" destOrd="0" parTransId="{6D580F4A-6708-4586-9C56-6055D478E412}" sibTransId="{266DEE74-6EE7-4E50-8A0E-823EEA04FF43}"/>
    <dgm:cxn modelId="{75E4F0E8-2CB4-4F3D-8E03-0B448945ADF0}" type="presOf" srcId="{09CA6D07-5B20-43B4-98BF-C7803DE4DC9A}" destId="{FBAE1FBB-0AEF-4251-96DB-789D57F6D170}" srcOrd="0" destOrd="0" presId="urn:microsoft.com/office/officeart/2005/8/layout/bProcess3"/>
    <dgm:cxn modelId="{31F9D06A-6FC0-4D37-B46A-C0576007B422}" srcId="{2B3AF234-A274-4D0C-B3B8-1E079E288A65}" destId="{09CA6D07-5B20-43B4-98BF-C7803DE4DC9A}" srcOrd="2" destOrd="0" parTransId="{2D6A416C-CFC0-4D81-9CDC-F508DA152AF8}" sibTransId="{8F0CAC64-3D40-4B1A-8361-D8D99828A703}"/>
    <dgm:cxn modelId="{2D553FE5-470E-43ED-9795-840A4C634785}" type="presOf" srcId="{8BEFB255-0685-4635-A83F-0BC156BBAF4A}" destId="{157A9413-73B3-4E63-96D2-AFC913634FC0}" srcOrd="0" destOrd="0" presId="urn:microsoft.com/office/officeart/2005/8/layout/bProcess3"/>
    <dgm:cxn modelId="{0676C25C-46FD-465A-82FA-1E911D03718B}" srcId="{2B3AF234-A274-4D0C-B3B8-1E079E288A65}" destId="{9F565297-1D78-4863-B774-4A20CE34D0D3}" srcOrd="0" destOrd="0" parTransId="{1C1EB412-B9AD-4FFD-B795-657EE3E1D4AF}" sibTransId="{C0FD94BA-0FF1-410B-8B45-D9565A4335DB}"/>
    <dgm:cxn modelId="{4C8E4396-236B-4955-8D83-15862C26DE29}" type="presParOf" srcId="{0549560B-BB88-42F0-AADD-DE46DE937D72}" destId="{BF488FF1-85A9-4E79-9BB7-40E978EFE732}" srcOrd="0" destOrd="0" presId="urn:microsoft.com/office/officeart/2005/8/layout/bProcess3"/>
    <dgm:cxn modelId="{1D895A63-DA96-422E-ACCF-8C4EDE7A01F3}" type="presParOf" srcId="{0549560B-BB88-42F0-AADD-DE46DE937D72}" destId="{F6B9B04E-2207-434E-97EA-F6EB16F66700}" srcOrd="1" destOrd="0" presId="urn:microsoft.com/office/officeart/2005/8/layout/bProcess3"/>
    <dgm:cxn modelId="{86D23E4B-F2BD-427A-9A65-7F640B3CC1E9}" type="presParOf" srcId="{F6B9B04E-2207-434E-97EA-F6EB16F66700}" destId="{99951B71-2DFC-4ABF-8143-E1AC57EFF383}" srcOrd="0" destOrd="0" presId="urn:microsoft.com/office/officeart/2005/8/layout/bProcess3"/>
    <dgm:cxn modelId="{ECD6FB49-99A0-428F-8231-D1D2EB3B9782}" type="presParOf" srcId="{0549560B-BB88-42F0-AADD-DE46DE937D72}" destId="{4E27582F-F40D-49D8-B3DA-2218E8A4734F}" srcOrd="2" destOrd="0" presId="urn:microsoft.com/office/officeart/2005/8/layout/bProcess3"/>
    <dgm:cxn modelId="{946A0699-1145-406E-8C7B-E7CF155869DB}" type="presParOf" srcId="{0549560B-BB88-42F0-AADD-DE46DE937D72}" destId="{9732795A-2925-4214-B155-A82FD500F1C8}" srcOrd="3" destOrd="0" presId="urn:microsoft.com/office/officeart/2005/8/layout/bProcess3"/>
    <dgm:cxn modelId="{47CB7D5E-E424-4471-BA24-8BDEC60364B4}" type="presParOf" srcId="{9732795A-2925-4214-B155-A82FD500F1C8}" destId="{0DD120FE-5631-4246-816B-7E548FB5BF89}" srcOrd="0" destOrd="0" presId="urn:microsoft.com/office/officeart/2005/8/layout/bProcess3"/>
    <dgm:cxn modelId="{154D2164-2252-4ECE-AB6B-6714BB1B98BE}" type="presParOf" srcId="{0549560B-BB88-42F0-AADD-DE46DE937D72}" destId="{FBAE1FBB-0AEF-4251-96DB-789D57F6D170}" srcOrd="4" destOrd="0" presId="urn:microsoft.com/office/officeart/2005/8/layout/bProcess3"/>
    <dgm:cxn modelId="{338C92F0-60A1-425F-99D7-EE107ABD45E4}" type="presParOf" srcId="{0549560B-BB88-42F0-AADD-DE46DE937D72}" destId="{B03713BC-393E-4894-B45B-A31360B82B5B}" srcOrd="5" destOrd="0" presId="urn:microsoft.com/office/officeart/2005/8/layout/bProcess3"/>
    <dgm:cxn modelId="{0EE3EF16-224C-44E3-B01C-9442A6DFAF19}" type="presParOf" srcId="{B03713BC-393E-4894-B45B-A31360B82B5B}" destId="{DB9B43C0-9A72-41A8-962D-B9D635BB518A}" srcOrd="0" destOrd="0" presId="urn:microsoft.com/office/officeart/2005/8/layout/bProcess3"/>
    <dgm:cxn modelId="{FCCB483D-D474-46BC-9B80-4C26AC641DCD}" type="presParOf" srcId="{0549560B-BB88-42F0-AADD-DE46DE937D72}" destId="{33F0FF7E-00CC-4CA4-BADE-18FE761FB3CF}" srcOrd="6" destOrd="0" presId="urn:microsoft.com/office/officeart/2005/8/layout/bProcess3"/>
    <dgm:cxn modelId="{C293A8C6-497A-4F48-B184-E3FC0BAF2ACF}" type="presParOf" srcId="{0549560B-BB88-42F0-AADD-DE46DE937D72}" destId="{157A9413-73B3-4E63-96D2-AFC913634FC0}" srcOrd="7" destOrd="0" presId="urn:microsoft.com/office/officeart/2005/8/layout/bProcess3"/>
    <dgm:cxn modelId="{51F757A9-4DC1-45A0-9C1B-FB69E4F32BB4}" type="presParOf" srcId="{157A9413-73B3-4E63-96D2-AFC913634FC0}" destId="{32A39272-2D24-4C2C-8580-37BE08D6373C}" srcOrd="0" destOrd="0" presId="urn:microsoft.com/office/officeart/2005/8/layout/bProcess3"/>
    <dgm:cxn modelId="{9FA74196-6EF4-4DEB-84AF-595C58105F02}" type="presParOf" srcId="{0549560B-BB88-42F0-AADD-DE46DE937D72}" destId="{C37B01C1-E0DB-446A-97D3-9B7E1057306B}" srcOrd="8" destOrd="0" presId="urn:microsoft.com/office/officeart/2005/8/layout/bProcess3"/>
    <dgm:cxn modelId="{6E444395-7348-4564-9B51-1EB190D90C94}" type="presParOf" srcId="{0549560B-BB88-42F0-AADD-DE46DE937D72}" destId="{1AF36C54-5FE3-4359-AD35-BC4999C4C854}" srcOrd="9" destOrd="0" presId="urn:microsoft.com/office/officeart/2005/8/layout/bProcess3"/>
    <dgm:cxn modelId="{B46683BC-F9D2-4479-9C6B-EC2002D19025}" type="presParOf" srcId="{1AF36C54-5FE3-4359-AD35-BC4999C4C854}" destId="{9B2A5CFF-3DEF-48C4-8F59-DE2521FDF622}" srcOrd="0" destOrd="0" presId="urn:microsoft.com/office/officeart/2005/8/layout/bProcess3"/>
    <dgm:cxn modelId="{B1654DBA-F6E4-4C99-AC3F-51597D14B2D1}" type="presParOf" srcId="{0549560B-BB88-42F0-AADD-DE46DE937D72}" destId="{549C98C8-CBCC-44A6-9CAD-FD432AD5CD1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9B04E-2207-434E-97EA-F6EB16F66700}">
      <dsp:nvSpPr>
        <dsp:cNvPr id="0" name=""/>
        <dsp:cNvSpPr/>
      </dsp:nvSpPr>
      <dsp:spPr>
        <a:xfrm>
          <a:off x="3300323" y="1653905"/>
          <a:ext cx="669514" cy="91440"/>
        </a:xfrm>
        <a:custGeom>
          <a:avLst/>
          <a:gdLst/>
          <a:ahLst/>
          <a:cxnLst/>
          <a:rect l="0" t="0" r="0" b="0"/>
          <a:pathLst>
            <a:path>
              <a:moveTo>
                <a:pt x="0" y="77112"/>
              </a:moveTo>
              <a:lnTo>
                <a:pt x="351857" y="77112"/>
              </a:lnTo>
              <a:lnTo>
                <a:pt x="351857" y="45720"/>
              </a:lnTo>
              <a:lnTo>
                <a:pt x="669514"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3617559" y="1695967"/>
        <a:ext cx="35040" cy="7315"/>
      </dsp:txXfrm>
    </dsp:sp>
    <dsp:sp modelId="{BF488FF1-85A9-4E79-9BB7-40E978EFE732}">
      <dsp:nvSpPr>
        <dsp:cNvPr id="0" name=""/>
        <dsp:cNvSpPr/>
      </dsp:nvSpPr>
      <dsp:spPr>
        <a:xfrm>
          <a:off x="121519" y="776837"/>
          <a:ext cx="3180603" cy="1908361"/>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PY" sz="1800" kern="1200" dirty="0" smtClean="0">
              <a:solidFill>
                <a:schemeClr val="tx1"/>
              </a:solidFill>
              <a:latin typeface="Arial" panose="020B0604020202020204" pitchFamily="34" charset="0"/>
              <a:cs typeface="Arial" panose="020B0604020202020204" pitchFamily="34" charset="0"/>
            </a:rPr>
            <a:t>PREVENCIÓN DE RIESGOS</a:t>
          </a:r>
          <a:r>
            <a:rPr lang="es-PY" sz="1200" kern="1200" dirty="0" smtClean="0">
              <a:solidFill>
                <a:schemeClr val="tx1"/>
              </a:solidFill>
              <a:latin typeface="Arial" panose="020B0604020202020204" pitchFamily="34" charset="0"/>
              <a:cs typeface="Arial" panose="020B0604020202020204" pitchFamily="34" charset="0"/>
            </a:rPr>
            <a:t>.</a:t>
          </a:r>
          <a:endParaRPr lang="es-PY" sz="1200" kern="1200" dirty="0">
            <a:solidFill>
              <a:schemeClr val="tx1"/>
            </a:solidFill>
            <a:latin typeface="Arial" panose="020B0604020202020204" pitchFamily="34" charset="0"/>
            <a:cs typeface="Arial" panose="020B0604020202020204" pitchFamily="34" charset="0"/>
          </a:endParaRPr>
        </a:p>
      </dsp:txBody>
      <dsp:txXfrm>
        <a:off x="121519" y="776837"/>
        <a:ext cx="3180603" cy="1908361"/>
      </dsp:txXfrm>
    </dsp:sp>
    <dsp:sp modelId="{9732795A-2925-4214-B155-A82FD500F1C8}">
      <dsp:nvSpPr>
        <dsp:cNvPr id="0" name=""/>
        <dsp:cNvSpPr/>
      </dsp:nvSpPr>
      <dsp:spPr>
        <a:xfrm>
          <a:off x="7181040" y="1637569"/>
          <a:ext cx="619292" cy="91440"/>
        </a:xfrm>
        <a:custGeom>
          <a:avLst/>
          <a:gdLst/>
          <a:ahLst/>
          <a:cxnLst/>
          <a:rect l="0" t="0" r="0" b="0"/>
          <a:pathLst>
            <a:path>
              <a:moveTo>
                <a:pt x="0" y="62055"/>
              </a:moveTo>
              <a:lnTo>
                <a:pt x="326746" y="62055"/>
              </a:lnTo>
              <a:lnTo>
                <a:pt x="326746" y="45720"/>
              </a:lnTo>
              <a:lnTo>
                <a:pt x="619292"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7474434" y="1679632"/>
        <a:ext cx="32504" cy="7315"/>
      </dsp:txXfrm>
    </dsp:sp>
    <dsp:sp modelId="{4E27582F-F40D-49D8-B3DA-2218E8A4734F}">
      <dsp:nvSpPr>
        <dsp:cNvPr id="0" name=""/>
        <dsp:cNvSpPr/>
      </dsp:nvSpPr>
      <dsp:spPr>
        <a:xfrm>
          <a:off x="4002237" y="745444"/>
          <a:ext cx="3180603" cy="1908361"/>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PY" sz="1800" kern="1200" dirty="0" smtClean="0">
              <a:solidFill>
                <a:schemeClr val="tx1"/>
              </a:solidFill>
              <a:latin typeface="Arial" panose="020B0604020202020204" pitchFamily="34" charset="0"/>
              <a:cs typeface="Arial" panose="020B0604020202020204" pitchFamily="34" charset="0"/>
            </a:rPr>
            <a:t>CONSTRUCCIÓN DE UNA ÉTICA  INSTITUCIONAL</a:t>
          </a:r>
          <a:r>
            <a:rPr lang="es-PY" sz="1800" kern="1200" dirty="0" smtClean="0">
              <a:latin typeface="Arial" panose="020B0604020202020204" pitchFamily="34" charset="0"/>
              <a:cs typeface="Arial" panose="020B0604020202020204" pitchFamily="34" charset="0"/>
            </a:rPr>
            <a:t>.</a:t>
          </a:r>
          <a:endParaRPr lang="es-PY" sz="1800" kern="1200" dirty="0">
            <a:latin typeface="Arial" panose="020B0604020202020204" pitchFamily="34" charset="0"/>
            <a:cs typeface="Arial" panose="020B0604020202020204" pitchFamily="34" charset="0"/>
          </a:endParaRPr>
        </a:p>
      </dsp:txBody>
      <dsp:txXfrm>
        <a:off x="4002237" y="745444"/>
        <a:ext cx="3180603" cy="1908361"/>
      </dsp:txXfrm>
    </dsp:sp>
    <dsp:sp modelId="{B03713BC-393E-4894-B45B-A31360B82B5B}">
      <dsp:nvSpPr>
        <dsp:cNvPr id="0" name=""/>
        <dsp:cNvSpPr/>
      </dsp:nvSpPr>
      <dsp:spPr>
        <a:xfrm>
          <a:off x="1631415" y="2635670"/>
          <a:ext cx="7791619" cy="842234"/>
        </a:xfrm>
        <a:custGeom>
          <a:avLst/>
          <a:gdLst/>
          <a:ahLst/>
          <a:cxnLst/>
          <a:rect l="0" t="0" r="0" b="0"/>
          <a:pathLst>
            <a:path>
              <a:moveTo>
                <a:pt x="7791619" y="0"/>
              </a:moveTo>
              <a:lnTo>
                <a:pt x="7791619" y="438217"/>
              </a:lnTo>
              <a:lnTo>
                <a:pt x="0" y="438217"/>
              </a:lnTo>
              <a:lnTo>
                <a:pt x="0" y="842234"/>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5331216" y="3053130"/>
        <a:ext cx="392017" cy="7315"/>
      </dsp:txXfrm>
    </dsp:sp>
    <dsp:sp modelId="{FBAE1FBB-0AEF-4251-96DB-789D57F6D170}">
      <dsp:nvSpPr>
        <dsp:cNvPr id="0" name=""/>
        <dsp:cNvSpPr/>
      </dsp:nvSpPr>
      <dsp:spPr>
        <a:xfrm>
          <a:off x="7832733" y="729108"/>
          <a:ext cx="3180603" cy="1908361"/>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PY" sz="1800" kern="1200" dirty="0" smtClean="0">
              <a:solidFill>
                <a:schemeClr val="tx1"/>
              </a:solidFill>
              <a:latin typeface="Arial" panose="020B0604020202020204" pitchFamily="34" charset="0"/>
              <a:cs typeface="Arial" panose="020B0604020202020204" pitchFamily="34" charset="0"/>
            </a:rPr>
            <a:t> GESTIÓN POR PROCESOS  PRINCIPIO DE GESTIÓN DE CALIDAD Y DE MEJORA. </a:t>
          </a:r>
          <a:endParaRPr lang="es-PY" sz="1800" kern="1200" dirty="0">
            <a:solidFill>
              <a:schemeClr val="tx1"/>
            </a:solidFill>
            <a:latin typeface="Arial" panose="020B0604020202020204" pitchFamily="34" charset="0"/>
            <a:cs typeface="Arial" panose="020B0604020202020204" pitchFamily="34" charset="0"/>
          </a:endParaRPr>
        </a:p>
      </dsp:txBody>
      <dsp:txXfrm>
        <a:off x="7832733" y="729108"/>
        <a:ext cx="3180603" cy="1908361"/>
      </dsp:txXfrm>
    </dsp:sp>
    <dsp:sp modelId="{157A9413-73B3-4E63-96D2-AFC913634FC0}">
      <dsp:nvSpPr>
        <dsp:cNvPr id="0" name=""/>
        <dsp:cNvSpPr/>
      </dsp:nvSpPr>
      <dsp:spPr>
        <a:xfrm>
          <a:off x="3219917" y="4418766"/>
          <a:ext cx="749920" cy="91440"/>
        </a:xfrm>
        <a:custGeom>
          <a:avLst/>
          <a:gdLst/>
          <a:ahLst/>
          <a:cxnLst/>
          <a:rect l="0" t="0" r="0" b="0"/>
          <a:pathLst>
            <a:path>
              <a:moveTo>
                <a:pt x="0" y="45720"/>
              </a:moveTo>
              <a:lnTo>
                <a:pt x="749920"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3575364" y="4460828"/>
        <a:ext cx="39026" cy="7315"/>
      </dsp:txXfrm>
    </dsp:sp>
    <dsp:sp modelId="{33F0FF7E-00CC-4CA4-BADE-18FE761FB3CF}">
      <dsp:nvSpPr>
        <dsp:cNvPr id="0" name=""/>
        <dsp:cNvSpPr/>
      </dsp:nvSpPr>
      <dsp:spPr>
        <a:xfrm>
          <a:off x="41114" y="3510305"/>
          <a:ext cx="3180603" cy="1908361"/>
        </a:xfrm>
        <a:prstGeom prst="rect">
          <a:avLst/>
        </a:prstGeom>
        <a:solidFill>
          <a:schemeClr val="accent5">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PY" sz="1800" kern="1200" dirty="0" smtClean="0">
              <a:solidFill>
                <a:schemeClr val="tx1"/>
              </a:solidFill>
              <a:latin typeface="Arial" panose="020B0604020202020204" pitchFamily="34" charset="0"/>
              <a:cs typeface="Arial" panose="020B0604020202020204" pitchFamily="34" charset="0"/>
            </a:rPr>
            <a:t>CONTROLA LA COMUNICACIÓN PÚBLICA Y RENDICIÓN RENDICIÓN DE CUENTAS</a:t>
          </a:r>
          <a:r>
            <a:rPr lang="es-PY" sz="1200" kern="1200" dirty="0" smtClean="0">
              <a:solidFill>
                <a:schemeClr val="tx1"/>
              </a:solidFill>
              <a:latin typeface="Arial" panose="020B0604020202020204" pitchFamily="34" charset="0"/>
              <a:cs typeface="Arial" panose="020B0604020202020204" pitchFamily="34" charset="0"/>
            </a:rPr>
            <a:t>.</a:t>
          </a:r>
          <a:endParaRPr lang="es-PY" sz="1200" kern="1200" dirty="0">
            <a:solidFill>
              <a:schemeClr val="tx1"/>
            </a:solidFill>
            <a:latin typeface="Arial" panose="020B0604020202020204" pitchFamily="34" charset="0"/>
            <a:cs typeface="Arial" panose="020B0604020202020204" pitchFamily="34" charset="0"/>
          </a:endParaRPr>
        </a:p>
      </dsp:txBody>
      <dsp:txXfrm>
        <a:off x="41114" y="3510305"/>
        <a:ext cx="3180603" cy="1908361"/>
      </dsp:txXfrm>
    </dsp:sp>
    <dsp:sp modelId="{1AF36C54-5FE3-4359-AD35-BC4999C4C854}">
      <dsp:nvSpPr>
        <dsp:cNvPr id="0" name=""/>
        <dsp:cNvSpPr/>
      </dsp:nvSpPr>
      <dsp:spPr>
        <a:xfrm>
          <a:off x="7181040" y="4342793"/>
          <a:ext cx="627741" cy="91440"/>
        </a:xfrm>
        <a:custGeom>
          <a:avLst/>
          <a:gdLst/>
          <a:ahLst/>
          <a:cxnLst/>
          <a:rect l="0" t="0" r="0" b="0"/>
          <a:pathLst>
            <a:path>
              <a:moveTo>
                <a:pt x="0" y="121692"/>
              </a:moveTo>
              <a:lnTo>
                <a:pt x="330970" y="121692"/>
              </a:lnTo>
              <a:lnTo>
                <a:pt x="330970" y="45720"/>
              </a:lnTo>
              <a:lnTo>
                <a:pt x="627741" y="45720"/>
              </a:lnTo>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s-ES" sz="1200" kern="1200">
            <a:latin typeface="Arial" panose="020B0604020202020204" pitchFamily="34" charset="0"/>
            <a:cs typeface="Arial" panose="020B0604020202020204" pitchFamily="34" charset="0"/>
          </a:endParaRPr>
        </a:p>
      </dsp:txBody>
      <dsp:txXfrm>
        <a:off x="7478343" y="4384856"/>
        <a:ext cx="33135" cy="7315"/>
      </dsp:txXfrm>
    </dsp:sp>
    <dsp:sp modelId="{C37B01C1-E0DB-446A-97D3-9B7E1057306B}">
      <dsp:nvSpPr>
        <dsp:cNvPr id="0" name=""/>
        <dsp:cNvSpPr/>
      </dsp:nvSpPr>
      <dsp:spPr>
        <a:xfrm>
          <a:off x="4002237" y="3510305"/>
          <a:ext cx="3180603" cy="1908361"/>
        </a:xfrm>
        <a:prstGeom prst="rect">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PY" sz="1800" kern="1200" dirty="0" smtClean="0">
              <a:solidFill>
                <a:schemeClr val="tx1"/>
              </a:solidFill>
              <a:latin typeface="Arial" panose="020B0604020202020204" pitchFamily="34" charset="0"/>
              <a:cs typeface="Arial" panose="020B0604020202020204" pitchFamily="34" charset="0"/>
            </a:rPr>
            <a:t>ENFATIZA   LA GENERACIÓN DE INFORMACIÓN  OPORTUNA, DE UTILIDAD ORGANIZACIONAL Y SOCIAL</a:t>
          </a:r>
          <a:r>
            <a:rPr lang="es-PY" sz="1200" kern="1200" dirty="0" smtClean="0">
              <a:solidFill>
                <a:schemeClr val="tx1"/>
              </a:solidFill>
              <a:latin typeface="Arial" panose="020B0604020202020204" pitchFamily="34" charset="0"/>
              <a:cs typeface="Arial" panose="020B0604020202020204" pitchFamily="34" charset="0"/>
            </a:rPr>
            <a:t>.</a:t>
          </a:r>
          <a:endParaRPr lang="es-PY" sz="1200" kern="1200" dirty="0">
            <a:solidFill>
              <a:schemeClr val="tx1"/>
            </a:solidFill>
            <a:latin typeface="Arial" panose="020B0604020202020204" pitchFamily="34" charset="0"/>
            <a:cs typeface="Arial" panose="020B0604020202020204" pitchFamily="34" charset="0"/>
          </a:endParaRPr>
        </a:p>
      </dsp:txBody>
      <dsp:txXfrm>
        <a:off x="4002237" y="3510305"/>
        <a:ext cx="3180603" cy="1908361"/>
      </dsp:txXfrm>
    </dsp:sp>
    <dsp:sp modelId="{549C98C8-CBCC-44A6-9CAD-FD432AD5CD1D}">
      <dsp:nvSpPr>
        <dsp:cNvPr id="0" name=""/>
        <dsp:cNvSpPr/>
      </dsp:nvSpPr>
      <dsp:spPr>
        <a:xfrm>
          <a:off x="7841182" y="3434332"/>
          <a:ext cx="3180603" cy="1908361"/>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Arial" panose="020B0604020202020204" pitchFamily="34" charset="0"/>
              <a:cs typeface="Arial" panose="020B0604020202020204" pitchFamily="34" charset="0"/>
            </a:rPr>
            <a:t>CONTROL CORPORATIVO PERMANENTE </a:t>
          </a:r>
          <a:endParaRPr lang="es-ES" sz="1800" kern="1200" dirty="0">
            <a:solidFill>
              <a:schemeClr val="tx1"/>
            </a:solidFill>
            <a:latin typeface="Arial" panose="020B0604020202020204" pitchFamily="34" charset="0"/>
            <a:cs typeface="Arial" panose="020B0604020202020204" pitchFamily="34" charset="0"/>
          </a:endParaRPr>
        </a:p>
      </dsp:txBody>
      <dsp:txXfrm>
        <a:off x="7841182" y="3434332"/>
        <a:ext cx="3180603" cy="190836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75ED3A2-0F45-417D-BEE6-94E5472FA19B}" type="datetimeFigureOut">
              <a:rPr lang="es-PY" smtClean="0"/>
              <a:t>18/1/2024</a:t>
            </a:fld>
            <a:endParaRPr lang="es-PY"/>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BBAD7D0-BAA7-4251-9FED-80B5073E382F}" type="slidenum">
              <a:rPr lang="es-PY" smtClean="0"/>
              <a:t>‹Nº›</a:t>
            </a:fld>
            <a:endParaRPr lang="es-PY"/>
          </a:p>
        </p:txBody>
      </p:sp>
    </p:spTree>
    <p:extLst>
      <p:ext uri="{BB962C8B-B14F-4D97-AF65-F5344CB8AC3E}">
        <p14:creationId xmlns:p14="http://schemas.microsoft.com/office/powerpoint/2010/main" val="9069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FBBAD7D0-BAA7-4251-9FED-80B5073E382F}" type="slidenum">
              <a:rPr lang="es-PY" smtClean="0"/>
              <a:t>14</a:t>
            </a:fld>
            <a:endParaRPr lang="es-PY"/>
          </a:p>
        </p:txBody>
      </p:sp>
    </p:spTree>
    <p:extLst>
      <p:ext uri="{BB962C8B-B14F-4D97-AF65-F5344CB8AC3E}">
        <p14:creationId xmlns:p14="http://schemas.microsoft.com/office/powerpoint/2010/main" val="251218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FBBAD7D0-BAA7-4251-9FED-80B5073E382F}" type="slidenum">
              <a:rPr lang="es-PY" smtClean="0"/>
              <a:t>46</a:t>
            </a:fld>
            <a:endParaRPr lang="es-PY"/>
          </a:p>
        </p:txBody>
      </p:sp>
    </p:spTree>
    <p:extLst>
      <p:ext uri="{BB962C8B-B14F-4D97-AF65-F5344CB8AC3E}">
        <p14:creationId xmlns:p14="http://schemas.microsoft.com/office/powerpoint/2010/main" val="3201597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217477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87107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00798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168749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185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3529100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26287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104196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367042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54537F0-493B-45B4-BF97-9DFC4C607303}" type="datetimeFigureOut">
              <a:rPr lang="es-PY" smtClean="0"/>
              <a:t>18/1/2024</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286032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54537F0-493B-45B4-BF97-9DFC4C607303}" type="datetimeFigureOut">
              <a:rPr lang="es-PY" smtClean="0"/>
              <a:t>18/1/2024</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80321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54537F0-493B-45B4-BF97-9DFC4C607303}" type="datetimeFigureOut">
              <a:rPr lang="es-PY" smtClean="0"/>
              <a:t>18/1/2024</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1749212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54537F0-493B-45B4-BF97-9DFC4C607303}" type="datetimeFigureOut">
              <a:rPr lang="es-PY" smtClean="0"/>
              <a:t>18/1/2024</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125851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537F0-493B-45B4-BF97-9DFC4C607303}" type="datetimeFigureOut">
              <a:rPr lang="es-PY" smtClean="0"/>
              <a:t>18/1/2024</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3133625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4537F0-493B-45B4-BF97-9DFC4C607303}" type="datetimeFigureOut">
              <a:rPr lang="es-PY" smtClean="0"/>
              <a:t>18/1/2024</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394304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54537F0-493B-45B4-BF97-9DFC4C607303}" type="datetimeFigureOut">
              <a:rPr lang="es-PY" smtClean="0"/>
              <a:t>18/1/2024</a:t>
            </a:fld>
            <a:endParaRPr lang="es-PY"/>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6BFEEF-5C6C-440A-8CAB-CE2DCDD3A8A3}" type="slidenum">
              <a:rPr lang="es-PY" smtClean="0"/>
              <a:t>‹Nº›</a:t>
            </a:fld>
            <a:endParaRPr lang="es-PY"/>
          </a:p>
        </p:txBody>
      </p:sp>
    </p:spTree>
    <p:extLst>
      <p:ext uri="{BB962C8B-B14F-4D97-AF65-F5344CB8AC3E}">
        <p14:creationId xmlns:p14="http://schemas.microsoft.com/office/powerpoint/2010/main" val="14825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4537F0-493B-45B4-BF97-9DFC4C607303}" type="datetimeFigureOut">
              <a:rPr lang="es-PY" smtClean="0"/>
              <a:t>18/1/2024</a:t>
            </a:fld>
            <a:endParaRPr lang="es-PY"/>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F6BFEEF-5C6C-440A-8CAB-CE2DCDD3A8A3}" type="slidenum">
              <a:rPr lang="es-PY" smtClean="0"/>
              <a:t>‹Nº›</a:t>
            </a:fld>
            <a:endParaRPr lang="es-PY"/>
          </a:p>
        </p:txBody>
      </p:sp>
    </p:spTree>
    <p:extLst>
      <p:ext uri="{BB962C8B-B14F-4D97-AF65-F5344CB8AC3E}">
        <p14:creationId xmlns:p14="http://schemas.microsoft.com/office/powerpoint/2010/main" val="7576223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675120" y="1750645"/>
            <a:ext cx="4976948" cy="3970318"/>
          </a:xfrm>
          <a:prstGeom prst="rect">
            <a:avLst/>
          </a:prstGeom>
          <a:noFill/>
        </p:spPr>
        <p:txBody>
          <a:bodyPr wrap="square" rtlCol="0">
            <a:spAutoFit/>
          </a:bodyPr>
          <a:lstStyle/>
          <a:p>
            <a:pPr marL="285750" indent="-285750">
              <a:buFont typeface="Wingdings" panose="05000000000000000000" pitchFamily="2" charset="2"/>
              <a:buChar char="ü"/>
            </a:pPr>
            <a:r>
              <a:rPr lang="es-ES" b="1" dirty="0" smtClean="0"/>
              <a:t>RESPONSABLE  </a:t>
            </a:r>
            <a:r>
              <a:rPr lang="es-ES" b="1" dirty="0" smtClean="0"/>
              <a:t>DE LA IMPLEMENTACIÓN </a:t>
            </a:r>
            <a:endParaRPr lang="es-ES" b="1" dirty="0" smtClean="0"/>
          </a:p>
          <a:p>
            <a:r>
              <a:rPr lang="es-ES" b="1" dirty="0" smtClean="0"/>
              <a:t>                    DIRECTOR GENERAL.</a:t>
            </a:r>
          </a:p>
          <a:p>
            <a:endParaRPr lang="es-ES" b="1" dirty="0" smtClean="0"/>
          </a:p>
          <a:p>
            <a:r>
              <a:rPr lang="es-ES" b="1" dirty="0"/>
              <a:t>DR. JUAN MANUEL FERNÁNDEZ </a:t>
            </a:r>
            <a:r>
              <a:rPr lang="es-ES" b="1" dirty="0" smtClean="0"/>
              <a:t>VALDOVINOS</a:t>
            </a:r>
          </a:p>
          <a:p>
            <a:r>
              <a:rPr lang="es-ES" b="1" dirty="0" smtClean="0"/>
              <a:t> </a:t>
            </a:r>
            <a:endParaRPr lang="es-ES" dirty="0"/>
          </a:p>
          <a:p>
            <a:pPr marL="285750" indent="-285750">
              <a:buFont typeface="Wingdings" panose="05000000000000000000" pitchFamily="2" charset="2"/>
              <a:buChar char="ü"/>
            </a:pPr>
            <a:r>
              <a:rPr lang="es-ES" dirty="0" smtClean="0"/>
              <a:t> </a:t>
            </a:r>
            <a:r>
              <a:rPr lang="es-ES" b="1" dirty="0" smtClean="0">
                <a:latin typeface="Arial" panose="020B0604020202020204" pitchFamily="34" charset="0"/>
                <a:cs typeface="Arial" panose="020B0604020202020204" pitchFamily="34" charset="0"/>
              </a:rPr>
              <a:t>EQUIPO </a:t>
            </a:r>
            <a:r>
              <a:rPr lang="es-ES" b="1" dirty="0" smtClean="0">
                <a:latin typeface="Arial" panose="020B0604020202020204" pitchFamily="34" charset="0"/>
                <a:cs typeface="Arial" panose="020B0604020202020204" pitchFamily="34" charset="0"/>
              </a:rPr>
              <a:t>MECIP</a:t>
            </a:r>
          </a:p>
          <a:p>
            <a:pPr marL="285750" indent="-285750">
              <a:buFont typeface="Wingdings" panose="05000000000000000000" pitchFamily="2" charset="2"/>
              <a:buChar char="ü"/>
            </a:pPr>
            <a:endParaRPr lang="es-ES" b="1" dirty="0" smtClean="0">
              <a:latin typeface="Arial" panose="020B0604020202020204" pitchFamily="34" charset="0"/>
              <a:cs typeface="Arial" panose="020B0604020202020204" pitchFamily="34" charset="0"/>
            </a:endParaRPr>
          </a:p>
          <a:p>
            <a:r>
              <a:rPr lang="es-ES" dirty="0" smtClean="0"/>
              <a:t>     DR</a:t>
            </a:r>
            <a:r>
              <a:rPr lang="es-ES" dirty="0" smtClean="0"/>
              <a:t>. JOSE EMILIANO RUÍZ </a:t>
            </a:r>
            <a:r>
              <a:rPr lang="es-ES" dirty="0" smtClean="0"/>
              <a:t>DÍAZ.</a:t>
            </a:r>
          </a:p>
          <a:p>
            <a:r>
              <a:rPr lang="es-ES" dirty="0" smtClean="0">
                <a:latin typeface="Arial" panose="020B0604020202020204" pitchFamily="34" charset="0"/>
                <a:cs typeface="Arial" panose="020B0604020202020204" pitchFamily="34" charset="0"/>
              </a:rPr>
              <a:t>     DR. ALFONZO MARTÍNEZ AGUIRRE.</a:t>
            </a:r>
          </a:p>
          <a:p>
            <a:r>
              <a:rPr lang="es-ES" dirty="0" smtClean="0">
                <a:latin typeface="Arial" panose="020B0604020202020204" pitchFamily="34" charset="0"/>
                <a:cs typeface="Arial" panose="020B0604020202020204" pitchFamily="34" charset="0"/>
              </a:rPr>
              <a:t>     LIC. SERGIO DUARTE. </a:t>
            </a:r>
            <a:endParaRPr lang="es-ES" dirty="0" smtClean="0">
              <a:latin typeface="Arial" panose="020B0604020202020204" pitchFamily="34" charset="0"/>
              <a:cs typeface="Arial" panose="020B0604020202020204" pitchFamily="34" charset="0"/>
            </a:endParaRPr>
          </a:p>
          <a:p>
            <a:r>
              <a:rPr lang="es-ES" dirty="0" smtClean="0"/>
              <a:t>     TEC.SUP</a:t>
            </a:r>
            <a:r>
              <a:rPr lang="es-ES" dirty="0" smtClean="0"/>
              <a:t>. ROCIO FRANCO </a:t>
            </a:r>
          </a:p>
          <a:p>
            <a:endParaRPr lang="es-ES" dirty="0" smtClean="0"/>
          </a:p>
          <a:p>
            <a:pPr marL="285750" indent="-285750">
              <a:buFont typeface="Wingdings" panose="05000000000000000000" pitchFamily="2" charset="2"/>
              <a:buChar char="ü"/>
            </a:pPr>
            <a:r>
              <a:rPr lang="es-ES" b="1" dirty="0" smtClean="0"/>
              <a:t>COORDINACIÓN UNIDAD </a:t>
            </a:r>
            <a:r>
              <a:rPr lang="es-ES" b="1" dirty="0" smtClean="0"/>
              <a:t>TÉCNICA. </a:t>
            </a:r>
            <a:endParaRPr lang="es-ES" b="1" dirty="0" smtClean="0"/>
          </a:p>
          <a:p>
            <a:r>
              <a:rPr lang="es-ES" dirty="0" smtClean="0"/>
              <a:t>     LIC</a:t>
            </a:r>
            <a:r>
              <a:rPr lang="es-ES" dirty="0" smtClean="0"/>
              <a:t>. ALEXIS MEAURIO</a:t>
            </a:r>
            <a:endParaRPr lang="es-PY" dirty="0"/>
          </a:p>
        </p:txBody>
      </p:sp>
      <p:pic>
        <p:nvPicPr>
          <p:cNvPr id="1027"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3667522" y="239893"/>
            <a:ext cx="4013438" cy="8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72" y="1923333"/>
            <a:ext cx="5550152" cy="36249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706568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9"/>
          <p:cNvSpPr/>
          <p:nvPr/>
        </p:nvSpPr>
        <p:spPr>
          <a:xfrm>
            <a:off x="1918972" y="751382"/>
            <a:ext cx="7684267" cy="1269720"/>
          </a:xfrm>
          <a:prstGeom prst="rect">
            <a:avLst/>
          </a:prstGeom>
          <a:solidFill>
            <a:schemeClr val="tx2">
              <a:lumMod val="40000"/>
              <a:lumOff val="60000"/>
            </a:schemeClr>
          </a:solidFill>
        </p:spPr>
        <p:txBody>
          <a:bodyPr wrap="none" lIns="90000" tIns="45000" rIns="90000" bIns="45000"/>
          <a:lstStyle/>
          <a:p>
            <a:pPr algn="ctr">
              <a:lnSpc>
                <a:spcPct val="100000"/>
              </a:lnSpc>
            </a:pPr>
            <a:r>
              <a:rPr lang="es-CL" sz="3200" b="1" dirty="0" smtClean="0">
                <a:solidFill>
                  <a:srgbClr val="1F497D"/>
                </a:solidFill>
                <a:latin typeface="Trebuchet MS"/>
                <a:ea typeface="DejaVu Sans"/>
              </a:rPr>
              <a:t>  MODELO </a:t>
            </a:r>
            <a:r>
              <a:rPr lang="es-CL" sz="3200" b="1" dirty="0">
                <a:solidFill>
                  <a:srgbClr val="1F497D"/>
                </a:solidFill>
                <a:latin typeface="Trebuchet MS"/>
                <a:ea typeface="DejaVu Sans"/>
              </a:rPr>
              <a:t>DE GESTIÓN POR </a:t>
            </a:r>
            <a:endParaRPr dirty="0"/>
          </a:p>
          <a:p>
            <a:pPr algn="ctr">
              <a:lnSpc>
                <a:spcPct val="100000"/>
              </a:lnSpc>
            </a:pPr>
            <a:r>
              <a:rPr lang="es-CL" sz="3200" b="1" dirty="0">
                <a:solidFill>
                  <a:srgbClr val="1F497D"/>
                </a:solidFill>
                <a:latin typeface="Trebuchet MS"/>
                <a:ea typeface="DejaVu Sans"/>
              </a:rPr>
              <a:t>PROCESOS</a:t>
            </a:r>
            <a:endParaRPr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70" y="2526796"/>
            <a:ext cx="5012870" cy="37596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6161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5"/>
          <p:cNvSpPr/>
          <p:nvPr/>
        </p:nvSpPr>
        <p:spPr>
          <a:xfrm>
            <a:off x="179610" y="1013923"/>
            <a:ext cx="11638672" cy="446064"/>
          </a:xfrm>
          <a:prstGeom prst="rect">
            <a:avLst/>
          </a:prstGeom>
          <a:solidFill>
            <a:schemeClr val="tx2">
              <a:lumMod val="60000"/>
              <a:lumOff val="40000"/>
            </a:schemeClr>
          </a:solidFill>
          <a:ln w="25560">
            <a:solidFill>
              <a:srgbClr val="003300"/>
            </a:solidFill>
            <a:round/>
          </a:ln>
        </p:spPr>
        <p:txBody>
          <a:bodyPr lIns="180000" tIns="76320" rIns="180000" bIns="76320" anchor="ctr"/>
          <a:lstStyle/>
          <a:p>
            <a:pPr marL="457200" indent="-442913" algn="just">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                           </a:t>
            </a:r>
            <a:r>
              <a:rPr lang="es-CO" sz="2000" b="1" dirty="0" smtClean="0">
                <a:solidFill>
                  <a:schemeClr val="bg1"/>
                </a:solidFill>
                <a:latin typeface="Century Gothic" pitchFamily="32" charset="0"/>
                <a:ea typeface="Droid Sans Fallback" charset="0"/>
                <a:cs typeface="Droid Sans Fallback" charset="0"/>
              </a:rPr>
              <a:t>OBJETIVOS DEL MÓDULO  GESTIÓN  </a:t>
            </a:r>
            <a:r>
              <a:rPr lang="es-CO" sz="2000" b="1" dirty="0">
                <a:solidFill>
                  <a:schemeClr val="bg1"/>
                </a:solidFill>
                <a:latin typeface="Century Gothic" pitchFamily="32" charset="0"/>
                <a:ea typeface="Droid Sans Fallback" charset="0"/>
                <a:cs typeface="Droid Sans Fallback" charset="0"/>
              </a:rPr>
              <a:t>POR  PROCESOS  </a:t>
            </a:r>
          </a:p>
        </p:txBody>
      </p:sp>
      <p:sp>
        <p:nvSpPr>
          <p:cNvPr id="6" name="CustomShape 5"/>
          <p:cNvSpPr/>
          <p:nvPr/>
        </p:nvSpPr>
        <p:spPr>
          <a:xfrm>
            <a:off x="159680" y="5922573"/>
            <a:ext cx="11658602" cy="595499"/>
          </a:xfrm>
          <a:prstGeom prst="rect">
            <a:avLst/>
          </a:prstGeom>
          <a:solidFill>
            <a:srgbClr val="CCC1DA"/>
          </a:solidFill>
          <a:ln w="25560">
            <a:solidFill>
              <a:srgbClr val="003300"/>
            </a:solidFill>
            <a:round/>
          </a:ln>
        </p:spPr>
        <p:txBody>
          <a:bodyPr lIns="180000" tIns="76320" rIns="180000" bIns="76320" anchor="ctr"/>
          <a:lstStyle/>
          <a:p>
            <a:pPr algn="ctr"/>
            <a:r>
              <a:rPr lang="es-ES" sz="1600" dirty="0">
                <a:latin typeface="Arial" panose="020B0604020202020204" pitchFamily="34" charset="0"/>
                <a:cs typeface="Arial" panose="020B0604020202020204" pitchFamily="34" charset="0"/>
              </a:rPr>
              <a:t>CONOCER LOS PRINCIPALES CONCEPTOS DE GESTIÓN POR PROCESOS Y SU RELACIÓN CON LA MEJORA CONTINUA DENTRO DE LA INSTITUCIÓN. </a:t>
            </a:r>
            <a:endParaRPr lang="es-PY" sz="1600" dirty="0">
              <a:latin typeface="Arial" panose="020B0604020202020204" pitchFamily="34" charset="0"/>
              <a:cs typeface="Arial" panose="020B0604020202020204" pitchFamily="34" charset="0"/>
            </a:endParaRPr>
          </a:p>
        </p:txBody>
      </p:sp>
      <p:sp>
        <p:nvSpPr>
          <p:cNvPr id="7" name="CustomShape 5"/>
          <p:cNvSpPr/>
          <p:nvPr/>
        </p:nvSpPr>
        <p:spPr>
          <a:xfrm>
            <a:off x="195936" y="2513579"/>
            <a:ext cx="11658604" cy="688136"/>
          </a:xfrm>
          <a:prstGeom prst="rect">
            <a:avLst/>
          </a:prstGeom>
          <a:solidFill>
            <a:srgbClr val="CCC1DA"/>
          </a:solidFill>
          <a:ln w="25560">
            <a:solidFill>
              <a:srgbClr val="003300"/>
            </a:solidFill>
            <a:round/>
          </a:ln>
        </p:spPr>
        <p:txBody>
          <a:bodyPr lIns="180000" tIns="76320" rIns="180000" bIns="76320" anchor="ctr"/>
          <a:lstStyle/>
          <a:p>
            <a:pPr algn="ctr"/>
            <a:endParaRPr lang="es-PY" dirty="0" smtClean="0"/>
          </a:p>
          <a:p>
            <a:pPr algn="ctr"/>
            <a:r>
              <a:rPr lang="es-PY" dirty="0" smtClean="0"/>
              <a:t>DEBE </a:t>
            </a:r>
            <a:r>
              <a:rPr lang="es-PY" dirty="0"/>
              <a:t>CONTRIBUIR A QUE LAS ACTIVIDADES SE DESARROLLEN HACIA LA PLENA SATISFACCIÓN DEL CIUDADANO Y DE SUS NECESIDADES.</a:t>
            </a:r>
          </a:p>
          <a:p>
            <a:pPr algn="ctr"/>
            <a:r>
              <a:rPr lang="es-PY" dirty="0"/>
              <a:t> </a:t>
            </a:r>
          </a:p>
        </p:txBody>
      </p:sp>
      <p:sp>
        <p:nvSpPr>
          <p:cNvPr id="8" name="CustomShape 5"/>
          <p:cNvSpPr/>
          <p:nvPr/>
        </p:nvSpPr>
        <p:spPr>
          <a:xfrm>
            <a:off x="199542" y="3387295"/>
            <a:ext cx="11618740" cy="616448"/>
          </a:xfrm>
          <a:prstGeom prst="rect">
            <a:avLst/>
          </a:prstGeom>
          <a:solidFill>
            <a:srgbClr val="CCC1DA"/>
          </a:solidFill>
          <a:ln w="25560">
            <a:solidFill>
              <a:srgbClr val="003300"/>
            </a:solidFill>
            <a:round/>
          </a:ln>
        </p:spPr>
        <p:txBody>
          <a:bodyPr lIns="180000" tIns="76320" rIns="180000" bIns="76320" anchor="ctr"/>
          <a:lstStyle/>
          <a:p>
            <a:pPr algn="ctr"/>
            <a:r>
              <a:rPr lang="es-PY"/>
              <a:t>DEBE PONER FOCO EN EL DISEÑO DE PROCESOS COMPETITIVOS, CAPACES DE REACCIONAR A LOS CAMBIOS, MEDIANTE EL CONTROL Y EVALUACIÓN CONSTANTE.</a:t>
            </a:r>
          </a:p>
        </p:txBody>
      </p:sp>
      <p:pic>
        <p:nvPicPr>
          <p:cNvPr id="12"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3635749" y="146822"/>
            <a:ext cx="4013438" cy="8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stomShape 5"/>
          <p:cNvSpPr/>
          <p:nvPr/>
        </p:nvSpPr>
        <p:spPr>
          <a:xfrm>
            <a:off x="235800" y="4276863"/>
            <a:ext cx="11618740" cy="616448"/>
          </a:xfrm>
          <a:prstGeom prst="rect">
            <a:avLst/>
          </a:prstGeom>
          <a:solidFill>
            <a:srgbClr val="CCC1DA"/>
          </a:solidFill>
          <a:ln w="25560">
            <a:solidFill>
              <a:srgbClr val="003300"/>
            </a:solidFill>
            <a:round/>
          </a:ln>
        </p:spPr>
        <p:txBody>
          <a:bodyPr lIns="180000" tIns="76320" rIns="180000" bIns="76320" anchor="ctr"/>
          <a:lstStyle/>
          <a:p>
            <a:pPr algn="ctr"/>
            <a:r>
              <a:rPr lang="es-PY" dirty="0"/>
              <a:t>DEBE ORIENTAR A LA INSTITUCIÓN HACIA LA MEJORA CONTINUA DE SUS PROCESOS, BASADA EN PARÁMETROS DE CONTROL Y EVALUACIÓN, Y EN LA OBTENCIÓN DE RESULTADOS.</a:t>
            </a:r>
          </a:p>
        </p:txBody>
      </p:sp>
      <p:sp>
        <p:nvSpPr>
          <p:cNvPr id="15" name="CustomShape 5"/>
          <p:cNvSpPr/>
          <p:nvPr/>
        </p:nvSpPr>
        <p:spPr>
          <a:xfrm>
            <a:off x="163283" y="5264472"/>
            <a:ext cx="11691257" cy="424074"/>
          </a:xfrm>
          <a:prstGeom prst="rect">
            <a:avLst/>
          </a:prstGeom>
          <a:solidFill>
            <a:srgbClr val="CCC1DA"/>
          </a:solidFill>
          <a:ln w="25560">
            <a:solidFill>
              <a:srgbClr val="003300"/>
            </a:solidFill>
            <a:round/>
          </a:ln>
        </p:spPr>
        <p:txBody>
          <a:bodyPr lIns="180000" tIns="76320" rIns="180000" bIns="76320" anchor="ctr"/>
          <a:lstStyle/>
          <a:p>
            <a:pPr algn="ctr"/>
            <a:r>
              <a:rPr lang="es-PY" dirty="0"/>
              <a:t>LA IDENTIFICACIÓN Y CUMPLIMIENTO DE LA BASE LEGAL APLICABLE.</a:t>
            </a:r>
          </a:p>
        </p:txBody>
      </p:sp>
      <p:sp>
        <p:nvSpPr>
          <p:cNvPr id="16" name="CustomShape 5"/>
          <p:cNvSpPr/>
          <p:nvPr/>
        </p:nvSpPr>
        <p:spPr>
          <a:xfrm>
            <a:off x="235800" y="1769890"/>
            <a:ext cx="11618740" cy="616448"/>
          </a:xfrm>
          <a:prstGeom prst="rect">
            <a:avLst/>
          </a:prstGeom>
          <a:solidFill>
            <a:srgbClr val="CCC1DA"/>
          </a:solidFill>
          <a:ln w="25560">
            <a:solidFill>
              <a:srgbClr val="003300"/>
            </a:solidFill>
            <a:round/>
          </a:ln>
        </p:spPr>
        <p:txBody>
          <a:bodyPr lIns="180000" tIns="76320" rIns="180000" bIns="76320" anchor="ctr"/>
          <a:lstStyle/>
          <a:p>
            <a:pPr algn="ctr"/>
            <a:r>
              <a:rPr lang="es-PY"/>
              <a:t>LA INSTITUCIÓN DEBE ORIENTAR SU OPERACIÓN A TRAVÉS DE UNA GESTIÓN BASADA EN PROCESOS, COMO MEDIO PARA QUE PUEDA ALCANZAR EFICAZ Y EFICIENTEMENTE SUS OBJETIVOS INSTITUCIONALES.</a:t>
            </a:r>
          </a:p>
        </p:txBody>
      </p:sp>
    </p:spTree>
    <p:extLst>
      <p:ext uri="{BB962C8B-B14F-4D97-AF65-F5344CB8AC3E}">
        <p14:creationId xmlns:p14="http://schemas.microsoft.com/office/powerpoint/2010/main" val="1202091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5"/>
          <p:cNvSpPr/>
          <p:nvPr/>
        </p:nvSpPr>
        <p:spPr>
          <a:xfrm>
            <a:off x="1910442" y="394826"/>
            <a:ext cx="8374680" cy="1748520"/>
          </a:xfrm>
          <a:prstGeom prst="rect">
            <a:avLst/>
          </a:prstGeom>
          <a:solidFill>
            <a:srgbClr val="CCC1DA"/>
          </a:solidFill>
          <a:ln w="25560">
            <a:solidFill>
              <a:srgbClr val="003300"/>
            </a:solidFill>
            <a:round/>
          </a:ln>
        </p:spPr>
        <p:txBody>
          <a:bodyPr lIns="180000" tIns="76320" rIns="180000" bIns="76320" anchor="ctr"/>
          <a:lstStyle/>
          <a:p>
            <a:pPr marL="457200" indent="-442913" algn="just">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INTRODUCCIÓN  </a:t>
            </a:r>
            <a:r>
              <a:rPr lang="es-CO" sz="2000" b="1" dirty="0">
                <a:solidFill>
                  <a:srgbClr val="000066"/>
                </a:solidFill>
                <a:latin typeface="Century Gothic" pitchFamily="32" charset="0"/>
                <a:ea typeface="Droid Sans Fallback" charset="0"/>
                <a:cs typeface="Droid Sans Fallback" charset="0"/>
              </a:rPr>
              <a:t>AL </a:t>
            </a:r>
            <a:r>
              <a:rPr lang="es-CO" sz="2000" b="1" dirty="0" smtClean="0">
                <a:solidFill>
                  <a:srgbClr val="000066"/>
                </a:solidFill>
                <a:latin typeface="Century Gothic" pitchFamily="32" charset="0"/>
                <a:ea typeface="Droid Sans Fallback" charset="0"/>
                <a:cs typeface="Droid Sans Fallback" charset="0"/>
              </a:rPr>
              <a:t>MODELO DE  GESTIÓN  </a:t>
            </a:r>
            <a:r>
              <a:rPr lang="es-CO" sz="2000" b="1" dirty="0">
                <a:solidFill>
                  <a:srgbClr val="000066"/>
                </a:solidFill>
                <a:latin typeface="Century Gothic" pitchFamily="32" charset="0"/>
                <a:ea typeface="Droid Sans Fallback" charset="0"/>
                <a:cs typeface="Droid Sans Fallback" charset="0"/>
              </a:rPr>
              <a:t>POR  PROCESOS  </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829" y="2677885"/>
            <a:ext cx="5440644" cy="355342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97527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p:nvPr/>
        </p:nvSpPr>
        <p:spPr>
          <a:xfrm>
            <a:off x="129679" y="966863"/>
            <a:ext cx="7568640" cy="599400"/>
          </a:xfrm>
          <a:prstGeom prst="rect">
            <a:avLst/>
          </a:prstGeom>
          <a:solidFill>
            <a:srgbClr val="DBEEF4"/>
          </a:solidFill>
        </p:spPr>
        <p:txBody>
          <a:bodyPr lIns="90000" tIns="45000" rIns="90000" bIns="45000"/>
          <a:lstStyle/>
          <a:p>
            <a:pPr algn="ctr">
              <a:lnSpc>
                <a:spcPct val="100000"/>
              </a:lnSpc>
            </a:pPr>
            <a:r>
              <a:rPr lang="es-CL" sz="2800" b="1" dirty="0">
                <a:solidFill>
                  <a:srgbClr val="000000"/>
                </a:solidFill>
                <a:latin typeface="Calibri"/>
                <a:ea typeface="DejaVu Sans"/>
              </a:rPr>
              <a:t>MECIP - MODELO DE GESTIÓN POR PROCESOS</a:t>
            </a:r>
            <a:endParaRPr dirty="0"/>
          </a:p>
        </p:txBody>
      </p:sp>
      <p:sp>
        <p:nvSpPr>
          <p:cNvPr id="5" name="CustomShape 2"/>
          <p:cNvSpPr/>
          <p:nvPr/>
        </p:nvSpPr>
        <p:spPr>
          <a:xfrm>
            <a:off x="285773" y="1688949"/>
            <a:ext cx="5243736" cy="2167545"/>
          </a:xfrm>
          <a:prstGeom prst="roundRect">
            <a:avLst>
              <a:gd name="adj" fmla="val 16667"/>
            </a:avLst>
          </a:prstGeom>
          <a:solidFill>
            <a:schemeClr val="accent3">
              <a:lumMod val="60000"/>
              <a:lumOff val="40000"/>
            </a:schemeClr>
          </a:solidFill>
          <a:ln w="25560">
            <a:solidFill>
              <a:srgbClr val="3A5F8B"/>
            </a:solidFill>
            <a:round/>
          </a:ln>
        </p:spPr>
        <p:txBody>
          <a:bodyPr lIns="90000" tIns="45000" rIns="90000" bIns="45000" anchor="ctr"/>
          <a:lstStyle/>
          <a:p>
            <a:pPr algn="ctr">
              <a:lnSpc>
                <a:spcPct val="100000"/>
              </a:lnSpc>
            </a:pPr>
            <a:r>
              <a:rPr lang="es-CL" sz="2400" b="1" dirty="0">
                <a:solidFill>
                  <a:srgbClr val="000000"/>
                </a:solidFill>
                <a:latin typeface="Calibri"/>
                <a:ea typeface="DejaVu Sans"/>
              </a:rPr>
              <a:t>Estándar de control que determina con </a:t>
            </a:r>
            <a:r>
              <a:rPr lang="es-CL" sz="2400" b="1" u="sng" dirty="0">
                <a:solidFill>
                  <a:srgbClr val="000000"/>
                </a:solidFill>
                <a:latin typeface="Calibri"/>
                <a:ea typeface="DejaVu Sans"/>
              </a:rPr>
              <a:t>enfoque sistémico</a:t>
            </a:r>
            <a:r>
              <a:rPr lang="es-CL" sz="2400" b="1" dirty="0">
                <a:solidFill>
                  <a:srgbClr val="000000"/>
                </a:solidFill>
                <a:latin typeface="Calibri"/>
                <a:ea typeface="DejaVu Sans"/>
              </a:rPr>
              <a:t> la configuración de los procesos que soportan la Función, Misión, Visión, Objetivos Estratégicos y la Operación de la Institución pública.</a:t>
            </a:r>
            <a:endParaRPr dirty="0"/>
          </a:p>
        </p:txBody>
      </p:sp>
      <p:pic>
        <p:nvPicPr>
          <p:cNvPr id="6"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2907641" y="142711"/>
            <a:ext cx="4790678" cy="8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stomShape 1"/>
          <p:cNvSpPr/>
          <p:nvPr/>
        </p:nvSpPr>
        <p:spPr>
          <a:xfrm>
            <a:off x="2907641" y="4394674"/>
            <a:ext cx="4917510" cy="2300040"/>
          </a:xfrm>
          <a:prstGeom prst="roundRect">
            <a:avLst>
              <a:gd name="adj" fmla="val 16667"/>
            </a:avLst>
          </a:prstGeom>
          <a:solidFill>
            <a:srgbClr val="CCC1DA"/>
          </a:solidFill>
          <a:ln w="25560">
            <a:solidFill>
              <a:srgbClr val="3A5F8B"/>
            </a:solidFill>
            <a:round/>
          </a:ln>
        </p:spPr>
        <p:txBody>
          <a:bodyPr lIns="90000" tIns="45000" rIns="90000" bIns="45000" anchor="ctr"/>
          <a:lstStyle/>
          <a:p>
            <a:pPr algn="ctr">
              <a:lnSpc>
                <a:spcPct val="100000"/>
              </a:lnSpc>
            </a:pPr>
            <a:r>
              <a:rPr lang="es-CL" sz="2400" b="1" dirty="0">
                <a:solidFill>
                  <a:srgbClr val="000000"/>
                </a:solidFill>
                <a:latin typeface="Calibri"/>
                <a:ea typeface="DejaVu Sans"/>
              </a:rPr>
              <a:t>Soporta la operación de la institución, integrando las funciones y competencias constitucionales y legales, con el conjunto de Planes y Programas establecidos.</a:t>
            </a:r>
            <a:endParaRPr dirty="0"/>
          </a:p>
        </p:txBody>
      </p:sp>
      <p:sp>
        <p:nvSpPr>
          <p:cNvPr id="8" name="CustomShape 5"/>
          <p:cNvSpPr/>
          <p:nvPr/>
        </p:nvSpPr>
        <p:spPr>
          <a:xfrm rot="5400000">
            <a:off x="1437827" y="3980080"/>
            <a:ext cx="1215360" cy="1213560"/>
          </a:xfrm>
          <a:prstGeom prst="leftUpArrow">
            <a:avLst>
              <a:gd name="adj1" fmla="val 14640"/>
              <a:gd name="adj2" fmla="val 25384"/>
              <a:gd name="adj3" fmla="val 18525"/>
            </a:avLst>
          </a:prstGeom>
          <a:solidFill>
            <a:srgbClr val="4F81BD"/>
          </a:solidFill>
          <a:ln w="25560">
            <a:solidFill>
              <a:srgbClr val="3A5F8B"/>
            </a:solidFill>
            <a:round/>
          </a:ln>
        </p:spPr>
      </p:sp>
      <p:sp>
        <p:nvSpPr>
          <p:cNvPr id="9" name="CustomShape 4"/>
          <p:cNvSpPr/>
          <p:nvPr/>
        </p:nvSpPr>
        <p:spPr>
          <a:xfrm rot="16200000">
            <a:off x="5667454" y="2911124"/>
            <a:ext cx="1215360" cy="1213560"/>
          </a:xfrm>
          <a:prstGeom prst="leftUpArrow">
            <a:avLst>
              <a:gd name="adj1" fmla="val 17230"/>
              <a:gd name="adj2" fmla="val 25000"/>
              <a:gd name="adj3" fmla="val 19820"/>
            </a:avLst>
          </a:prstGeom>
          <a:solidFill>
            <a:srgbClr val="4F81BD"/>
          </a:solidFill>
          <a:ln w="25560">
            <a:solidFill>
              <a:srgbClr val="3A5F8B"/>
            </a:solidFill>
            <a:round/>
          </a:ln>
        </p:spPr>
      </p:sp>
    </p:spTree>
    <p:extLst>
      <p:ext uri="{BB962C8B-B14F-4D97-AF65-F5344CB8AC3E}">
        <p14:creationId xmlns:p14="http://schemas.microsoft.com/office/powerpoint/2010/main" val="51462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additive="repl">
                                        <p:cTn id="7" dur="500" fill="freez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2"/>
          <p:cNvSpPr/>
          <p:nvPr/>
        </p:nvSpPr>
        <p:spPr>
          <a:xfrm>
            <a:off x="177609" y="1851325"/>
            <a:ext cx="1427933" cy="1077306"/>
          </a:xfrm>
          <a:prstGeom prst="downArrow">
            <a:avLst>
              <a:gd name="adj1" fmla="val 50000"/>
              <a:gd name="adj2" fmla="val 50000"/>
            </a:avLst>
          </a:prstGeom>
          <a:solidFill>
            <a:srgbClr val="7030A0"/>
          </a:solidFill>
          <a:ln w="25560">
            <a:solidFill>
              <a:srgbClr val="3A5F8B"/>
            </a:solidFill>
            <a:round/>
          </a:ln>
        </p:spPr>
        <p:txBody>
          <a:bodyPr lIns="90000" tIns="45000" rIns="90000" bIns="45000" anchor="ctr"/>
          <a:lstStyle/>
          <a:p>
            <a:pPr algn="ctr">
              <a:lnSpc>
                <a:spcPct val="100000"/>
              </a:lnSpc>
            </a:pPr>
            <a:r>
              <a:rPr lang="es-CL" sz="2800" b="1" dirty="0" smtClean="0">
                <a:solidFill>
                  <a:srgbClr val="FFFFFF"/>
                </a:solidFill>
                <a:latin typeface="Calibri"/>
                <a:ea typeface="DejaVu Sans"/>
              </a:rPr>
              <a:t>F37</a:t>
            </a:r>
            <a:endParaRPr dirty="0"/>
          </a:p>
        </p:txBody>
      </p:sp>
      <p:sp>
        <p:nvSpPr>
          <p:cNvPr id="8" name="CustomShape 2"/>
          <p:cNvSpPr/>
          <p:nvPr/>
        </p:nvSpPr>
        <p:spPr>
          <a:xfrm>
            <a:off x="2138914" y="1869602"/>
            <a:ext cx="1519920" cy="1040751"/>
          </a:xfrm>
          <a:prstGeom prst="downArrow">
            <a:avLst>
              <a:gd name="adj1" fmla="val 50000"/>
              <a:gd name="adj2" fmla="val 50000"/>
            </a:avLst>
          </a:prstGeom>
          <a:solidFill>
            <a:srgbClr val="C0504D"/>
          </a:solidFill>
          <a:ln w="25560">
            <a:solidFill>
              <a:srgbClr val="3A5F8B"/>
            </a:solidFill>
            <a:round/>
          </a:ln>
        </p:spPr>
        <p:txBody>
          <a:bodyPr lIns="90000" tIns="45000" rIns="90000" bIns="45000" anchor="ctr"/>
          <a:lstStyle/>
          <a:p>
            <a:pPr algn="ctr">
              <a:lnSpc>
                <a:spcPct val="100000"/>
              </a:lnSpc>
            </a:pPr>
            <a:r>
              <a:rPr lang="es-CL" sz="2800" b="1" dirty="0">
                <a:solidFill>
                  <a:srgbClr val="FFFFFF"/>
                </a:solidFill>
                <a:latin typeface="Calibri"/>
                <a:ea typeface="DejaVu Sans"/>
              </a:rPr>
              <a:t>F38</a:t>
            </a:r>
            <a:endParaRPr dirty="0"/>
          </a:p>
        </p:txBody>
      </p:sp>
      <p:sp>
        <p:nvSpPr>
          <p:cNvPr id="9" name="CustomShape 3"/>
          <p:cNvSpPr/>
          <p:nvPr/>
        </p:nvSpPr>
        <p:spPr>
          <a:xfrm>
            <a:off x="3958716" y="1869602"/>
            <a:ext cx="1427933" cy="989505"/>
          </a:xfrm>
          <a:prstGeom prst="downArrow">
            <a:avLst>
              <a:gd name="adj1" fmla="val 50000"/>
              <a:gd name="adj2" fmla="val 50000"/>
            </a:avLst>
          </a:prstGeom>
          <a:solidFill>
            <a:srgbClr val="215968"/>
          </a:solidFill>
          <a:ln w="25560">
            <a:solidFill>
              <a:srgbClr val="3A5F8B"/>
            </a:solidFill>
            <a:round/>
          </a:ln>
        </p:spPr>
        <p:txBody>
          <a:bodyPr lIns="90000" tIns="45000" rIns="90000" bIns="45000" anchor="ctr"/>
          <a:lstStyle/>
          <a:p>
            <a:pPr algn="ctr">
              <a:lnSpc>
                <a:spcPct val="100000"/>
              </a:lnSpc>
            </a:pPr>
            <a:r>
              <a:rPr lang="es-CL" sz="2800" b="1" dirty="0">
                <a:solidFill>
                  <a:srgbClr val="FFFFFF"/>
                </a:solidFill>
                <a:latin typeface="Calibri"/>
                <a:ea typeface="DejaVu Sans"/>
              </a:rPr>
              <a:t>F39</a:t>
            </a:r>
            <a:endParaRPr dirty="0"/>
          </a:p>
        </p:txBody>
      </p:sp>
      <p:sp>
        <p:nvSpPr>
          <p:cNvPr id="10" name="CustomShape 4"/>
          <p:cNvSpPr/>
          <p:nvPr/>
        </p:nvSpPr>
        <p:spPr>
          <a:xfrm>
            <a:off x="5752016" y="1851325"/>
            <a:ext cx="1519920" cy="974520"/>
          </a:xfrm>
          <a:prstGeom prst="downArrow">
            <a:avLst>
              <a:gd name="adj1" fmla="val 50000"/>
              <a:gd name="adj2" fmla="val 50000"/>
            </a:avLst>
          </a:prstGeom>
          <a:solidFill>
            <a:srgbClr val="FFC000"/>
          </a:solidFill>
          <a:ln w="25560">
            <a:solidFill>
              <a:srgbClr val="3A5F8B"/>
            </a:solidFill>
            <a:round/>
          </a:ln>
        </p:spPr>
        <p:txBody>
          <a:bodyPr lIns="90000" tIns="45000" rIns="90000" bIns="45000" anchor="ctr"/>
          <a:lstStyle/>
          <a:p>
            <a:pPr algn="ctr">
              <a:lnSpc>
                <a:spcPct val="100000"/>
              </a:lnSpc>
            </a:pPr>
            <a:r>
              <a:rPr lang="es-CL" sz="2800" b="1" dirty="0">
                <a:solidFill>
                  <a:srgbClr val="000000"/>
                </a:solidFill>
                <a:latin typeface="Calibri"/>
                <a:ea typeface="DejaVu Sans"/>
              </a:rPr>
              <a:t>F40</a:t>
            </a:r>
            <a:endParaRPr dirty="0"/>
          </a:p>
        </p:txBody>
      </p:sp>
      <p:sp>
        <p:nvSpPr>
          <p:cNvPr id="11" name="CustomShape 5"/>
          <p:cNvSpPr/>
          <p:nvPr/>
        </p:nvSpPr>
        <p:spPr>
          <a:xfrm>
            <a:off x="7805308" y="1974687"/>
            <a:ext cx="1519920" cy="974520"/>
          </a:xfrm>
          <a:prstGeom prst="downArrow">
            <a:avLst>
              <a:gd name="adj1" fmla="val 50000"/>
              <a:gd name="adj2" fmla="val 50000"/>
            </a:avLst>
          </a:prstGeom>
          <a:solidFill>
            <a:schemeClr val="tx2">
              <a:lumMod val="60000"/>
              <a:lumOff val="40000"/>
            </a:schemeClr>
          </a:solidFill>
          <a:ln w="25560">
            <a:solidFill>
              <a:srgbClr val="3A5F8B"/>
            </a:solidFill>
            <a:round/>
          </a:ln>
        </p:spPr>
        <p:txBody>
          <a:bodyPr lIns="90000" tIns="45000" rIns="90000" bIns="45000" anchor="ctr"/>
          <a:lstStyle/>
          <a:p>
            <a:pPr algn="ctr">
              <a:lnSpc>
                <a:spcPct val="100000"/>
              </a:lnSpc>
            </a:pPr>
            <a:r>
              <a:rPr lang="es-CL" sz="2800" b="1" dirty="0">
                <a:solidFill>
                  <a:srgbClr val="FFFFFF"/>
                </a:solidFill>
                <a:latin typeface="Calibri"/>
                <a:ea typeface="DejaVu Sans"/>
              </a:rPr>
              <a:t>F41</a:t>
            </a:r>
            <a:endParaRPr dirty="0"/>
          </a:p>
        </p:txBody>
      </p:sp>
      <p:sp>
        <p:nvSpPr>
          <p:cNvPr id="19" name="CustomShape 7"/>
          <p:cNvSpPr/>
          <p:nvPr/>
        </p:nvSpPr>
        <p:spPr>
          <a:xfrm>
            <a:off x="32636" y="3138790"/>
            <a:ext cx="1877785" cy="1115343"/>
          </a:xfrm>
          <a:prstGeom prst="donut">
            <a:avLst>
              <a:gd name="adj" fmla="val 8183"/>
            </a:avLst>
          </a:prstGeom>
          <a:solidFill>
            <a:srgbClr val="7030A0"/>
          </a:solidFill>
          <a:ln w="25560">
            <a:solidFill>
              <a:srgbClr val="3A5F8B"/>
            </a:solidFill>
            <a:round/>
          </a:ln>
        </p:spPr>
        <p:txBody>
          <a:bodyPr lIns="0" tIns="45000" rIns="0" bIns="45000" anchor="ctr"/>
          <a:lstStyle/>
          <a:p>
            <a:pPr algn="ctr">
              <a:lnSpc>
                <a:spcPct val="100000"/>
              </a:lnSpc>
            </a:pPr>
            <a:r>
              <a:rPr lang="es-CL" sz="1600" b="1" dirty="0" smtClean="0">
                <a:solidFill>
                  <a:srgbClr val="000000"/>
                </a:solidFill>
                <a:latin typeface="Calibri"/>
                <a:ea typeface="DejaVu Sans"/>
              </a:rPr>
              <a:t>Definición de </a:t>
            </a:r>
            <a:r>
              <a:rPr lang="es-CL" sz="1600" b="1" dirty="0" err="1" smtClean="0">
                <a:solidFill>
                  <a:srgbClr val="000000"/>
                </a:solidFill>
                <a:latin typeface="Calibri"/>
                <a:ea typeface="DejaVu Sans"/>
              </a:rPr>
              <a:t>Macroprocesos</a:t>
            </a:r>
            <a:endParaRPr sz="1600" dirty="0"/>
          </a:p>
        </p:txBody>
      </p:sp>
      <p:sp>
        <p:nvSpPr>
          <p:cNvPr id="20" name="CustomShape 7"/>
          <p:cNvSpPr/>
          <p:nvPr/>
        </p:nvSpPr>
        <p:spPr>
          <a:xfrm>
            <a:off x="2003498" y="3022218"/>
            <a:ext cx="1790753" cy="1244229"/>
          </a:xfrm>
          <a:prstGeom prst="donut">
            <a:avLst>
              <a:gd name="adj" fmla="val 8183"/>
            </a:avLst>
          </a:prstGeom>
          <a:solidFill>
            <a:srgbClr val="C0504D"/>
          </a:solidFill>
          <a:ln w="25560">
            <a:solidFill>
              <a:srgbClr val="3A5F8B"/>
            </a:solidFill>
            <a:round/>
          </a:ln>
        </p:spPr>
        <p:txBody>
          <a:bodyPr lIns="0" tIns="45000" rIns="0" bIns="45000" anchor="ctr"/>
          <a:lstStyle/>
          <a:p>
            <a:pPr algn="ctr">
              <a:lnSpc>
                <a:spcPct val="100000"/>
              </a:lnSpc>
            </a:pPr>
            <a:r>
              <a:rPr lang="es-CL" sz="1600" b="1" dirty="0">
                <a:solidFill>
                  <a:srgbClr val="000000"/>
                </a:solidFill>
                <a:latin typeface="Calibri"/>
                <a:ea typeface="DejaVu Sans"/>
              </a:rPr>
              <a:t>Identificación  Procesos</a:t>
            </a:r>
            <a:endParaRPr sz="1600" dirty="0"/>
          </a:p>
        </p:txBody>
      </p:sp>
      <p:sp>
        <p:nvSpPr>
          <p:cNvPr id="21" name="CustomShape 8"/>
          <p:cNvSpPr/>
          <p:nvPr/>
        </p:nvSpPr>
        <p:spPr>
          <a:xfrm>
            <a:off x="3929074" y="2999621"/>
            <a:ext cx="1698591" cy="1252240"/>
          </a:xfrm>
          <a:prstGeom prst="donut">
            <a:avLst>
              <a:gd name="adj" fmla="val 8183"/>
            </a:avLst>
          </a:prstGeom>
          <a:solidFill>
            <a:srgbClr val="215968"/>
          </a:solidFill>
          <a:ln w="25560">
            <a:solidFill>
              <a:srgbClr val="3A5F8B"/>
            </a:solidFill>
            <a:round/>
          </a:ln>
        </p:spPr>
        <p:txBody>
          <a:bodyPr lIns="0" tIns="45000" rIns="0" bIns="45000" anchor="ctr"/>
          <a:lstStyle/>
          <a:p>
            <a:pPr algn="ctr">
              <a:lnSpc>
                <a:spcPct val="100000"/>
              </a:lnSpc>
            </a:pPr>
            <a:r>
              <a:rPr lang="es-CL" sz="1600" b="1" dirty="0">
                <a:solidFill>
                  <a:srgbClr val="000000"/>
                </a:solidFill>
                <a:latin typeface="Calibri"/>
                <a:ea typeface="DejaVu Sans"/>
              </a:rPr>
              <a:t>Identificación  Subprocesos</a:t>
            </a:r>
            <a:endParaRPr sz="1600" dirty="0"/>
          </a:p>
        </p:txBody>
      </p:sp>
      <p:sp>
        <p:nvSpPr>
          <p:cNvPr id="22" name="CustomShape 9"/>
          <p:cNvSpPr/>
          <p:nvPr/>
        </p:nvSpPr>
        <p:spPr>
          <a:xfrm>
            <a:off x="5752016" y="3086660"/>
            <a:ext cx="1757300" cy="1115343"/>
          </a:xfrm>
          <a:prstGeom prst="donut">
            <a:avLst>
              <a:gd name="adj" fmla="val 8183"/>
            </a:avLst>
          </a:prstGeom>
          <a:solidFill>
            <a:srgbClr val="FFC000"/>
          </a:solidFill>
          <a:ln w="25560">
            <a:solidFill>
              <a:srgbClr val="3A5F8B"/>
            </a:solidFill>
            <a:round/>
          </a:ln>
        </p:spPr>
        <p:txBody>
          <a:bodyPr lIns="0" tIns="45000" rIns="0" bIns="45000" anchor="ctr"/>
          <a:lstStyle/>
          <a:p>
            <a:pPr algn="ctr">
              <a:lnSpc>
                <a:spcPct val="100000"/>
              </a:lnSpc>
            </a:pPr>
            <a:r>
              <a:rPr lang="es-CL" b="1" dirty="0">
                <a:solidFill>
                  <a:srgbClr val="000000"/>
                </a:solidFill>
                <a:latin typeface="Calibri"/>
                <a:ea typeface="DejaVu Sans"/>
              </a:rPr>
              <a:t>Cadena de Valor</a:t>
            </a:r>
            <a:endParaRPr dirty="0"/>
          </a:p>
        </p:txBody>
      </p:sp>
      <p:sp>
        <p:nvSpPr>
          <p:cNvPr id="23" name="CustomShape 10"/>
          <p:cNvSpPr/>
          <p:nvPr/>
        </p:nvSpPr>
        <p:spPr>
          <a:xfrm>
            <a:off x="7633667" y="3074353"/>
            <a:ext cx="1891375" cy="1102775"/>
          </a:xfrm>
          <a:prstGeom prst="donut">
            <a:avLst>
              <a:gd name="adj" fmla="val 8183"/>
            </a:avLst>
          </a:prstGeom>
          <a:solidFill>
            <a:schemeClr val="tx2">
              <a:lumMod val="60000"/>
              <a:lumOff val="40000"/>
            </a:schemeClr>
          </a:solidFill>
          <a:ln w="25560">
            <a:solidFill>
              <a:srgbClr val="3A5F8B"/>
            </a:solidFill>
            <a:round/>
          </a:ln>
        </p:spPr>
        <p:txBody>
          <a:bodyPr lIns="0" tIns="45000" rIns="0" bIns="45000" anchor="ctr"/>
          <a:lstStyle/>
          <a:p>
            <a:pPr algn="ctr">
              <a:lnSpc>
                <a:spcPct val="100000"/>
              </a:lnSpc>
            </a:pPr>
            <a:r>
              <a:rPr lang="es-CL" sz="1600" b="1" dirty="0">
                <a:solidFill>
                  <a:srgbClr val="000000"/>
                </a:solidFill>
                <a:latin typeface="Calibri"/>
                <a:ea typeface="DejaVu Sans"/>
              </a:rPr>
              <a:t>Matriz </a:t>
            </a:r>
            <a:r>
              <a:rPr lang="es-CL" sz="1600" b="1" dirty="0" err="1">
                <a:solidFill>
                  <a:srgbClr val="000000"/>
                </a:solidFill>
                <a:latin typeface="Calibri"/>
                <a:ea typeface="DejaVu Sans"/>
              </a:rPr>
              <a:t>Macroprocesos</a:t>
            </a:r>
            <a:r>
              <a:rPr lang="es-CL" sz="1600" b="1" dirty="0">
                <a:solidFill>
                  <a:srgbClr val="000000"/>
                </a:solidFill>
                <a:latin typeface="Calibri"/>
                <a:ea typeface="DejaVu Sans"/>
              </a:rPr>
              <a:t> / Procesos</a:t>
            </a:r>
            <a:endParaRPr sz="1600" dirty="0"/>
          </a:p>
        </p:txBody>
      </p:sp>
      <p:sp>
        <p:nvSpPr>
          <p:cNvPr id="25" name="CustomShape 6"/>
          <p:cNvSpPr/>
          <p:nvPr/>
        </p:nvSpPr>
        <p:spPr>
          <a:xfrm>
            <a:off x="4173464" y="5322523"/>
            <a:ext cx="2521250" cy="1159920"/>
          </a:xfrm>
          <a:prstGeom prst="trapezoid">
            <a:avLst>
              <a:gd name="adj" fmla="val 25000"/>
            </a:avLst>
          </a:prstGeom>
          <a:gradFill>
            <a:gsLst>
              <a:gs pos="0">
                <a:srgbClr val="E5EFFF"/>
              </a:gs>
              <a:gs pos="50000">
                <a:srgbClr val="A4C1FF"/>
              </a:gs>
              <a:gs pos="100000">
                <a:srgbClr val="E5EFFF"/>
              </a:gs>
            </a:gsLst>
            <a:lin ang="16200000"/>
          </a:gradFill>
          <a:ln w="9360">
            <a:solidFill>
              <a:srgbClr val="4A7EBB"/>
            </a:solidFill>
            <a:round/>
          </a:ln>
        </p:spPr>
        <p:txBody>
          <a:bodyPr lIns="0" tIns="0" rIns="0" bIns="108000" anchor="ctr"/>
          <a:lstStyle/>
          <a:p>
            <a:pPr algn="ctr">
              <a:lnSpc>
                <a:spcPct val="100000"/>
              </a:lnSpc>
            </a:pPr>
            <a:r>
              <a:rPr lang="es-CL" sz="2400" b="1" dirty="0">
                <a:solidFill>
                  <a:srgbClr val="254061"/>
                </a:solidFill>
                <a:latin typeface="Calibri"/>
                <a:ea typeface="DejaVu Sans"/>
              </a:rPr>
              <a:t>F45</a:t>
            </a:r>
            <a:endParaRPr sz="2400" dirty="0"/>
          </a:p>
          <a:p>
            <a:pPr algn="ctr">
              <a:lnSpc>
                <a:spcPct val="100000"/>
              </a:lnSpc>
            </a:pPr>
            <a:r>
              <a:rPr lang="es-CL" b="1" dirty="0" smtClean="0">
                <a:solidFill>
                  <a:srgbClr val="254061"/>
                </a:solidFill>
                <a:latin typeface="Calibri"/>
              </a:rPr>
              <a:t>MAPA DE PROCESO HOSPITAL DE TRAUMA</a:t>
            </a:r>
            <a:endParaRPr dirty="0"/>
          </a:p>
        </p:txBody>
      </p:sp>
      <p:sp>
        <p:nvSpPr>
          <p:cNvPr id="26" name="CustomShape 11"/>
          <p:cNvSpPr/>
          <p:nvPr/>
        </p:nvSpPr>
        <p:spPr>
          <a:xfrm rot="19012200">
            <a:off x="1819897" y="4168046"/>
            <a:ext cx="367200" cy="1628434"/>
          </a:xfrm>
          <a:prstGeom prst="downArrow">
            <a:avLst>
              <a:gd name="adj1" fmla="val 50000"/>
              <a:gd name="adj2" fmla="val 50000"/>
            </a:avLst>
          </a:prstGeom>
          <a:solidFill>
            <a:srgbClr val="4F81BD"/>
          </a:solidFill>
          <a:ln w="25560">
            <a:solidFill>
              <a:srgbClr val="3A5F8B"/>
            </a:solidFill>
            <a:round/>
          </a:ln>
        </p:spPr>
      </p:sp>
      <p:sp>
        <p:nvSpPr>
          <p:cNvPr id="27" name="CustomShape 11"/>
          <p:cNvSpPr/>
          <p:nvPr/>
        </p:nvSpPr>
        <p:spPr>
          <a:xfrm rot="19012200">
            <a:off x="3247166" y="4413131"/>
            <a:ext cx="367200" cy="671372"/>
          </a:xfrm>
          <a:prstGeom prst="downArrow">
            <a:avLst>
              <a:gd name="adj1" fmla="val 50000"/>
              <a:gd name="adj2" fmla="val 50000"/>
            </a:avLst>
          </a:prstGeom>
          <a:solidFill>
            <a:srgbClr val="4F81BD"/>
          </a:solidFill>
          <a:ln w="25560">
            <a:solidFill>
              <a:srgbClr val="3A5F8B"/>
            </a:solidFill>
            <a:round/>
          </a:ln>
        </p:spPr>
      </p:sp>
      <p:sp>
        <p:nvSpPr>
          <p:cNvPr id="28" name="CustomShape 13"/>
          <p:cNvSpPr/>
          <p:nvPr/>
        </p:nvSpPr>
        <p:spPr>
          <a:xfrm rot="20400600">
            <a:off x="4589460" y="4410075"/>
            <a:ext cx="346993" cy="495571"/>
          </a:xfrm>
          <a:prstGeom prst="downArrow">
            <a:avLst>
              <a:gd name="adj1" fmla="val 50000"/>
              <a:gd name="adj2" fmla="val 50000"/>
            </a:avLst>
          </a:prstGeom>
          <a:solidFill>
            <a:srgbClr val="4F81BD"/>
          </a:solidFill>
          <a:ln w="25560">
            <a:solidFill>
              <a:srgbClr val="3A5F8B"/>
            </a:solidFill>
            <a:round/>
          </a:ln>
        </p:spPr>
      </p:sp>
      <p:sp>
        <p:nvSpPr>
          <p:cNvPr id="31" name="CustomShape 14"/>
          <p:cNvSpPr/>
          <p:nvPr/>
        </p:nvSpPr>
        <p:spPr>
          <a:xfrm rot="1352400">
            <a:off x="6069979" y="4356292"/>
            <a:ext cx="350450" cy="547478"/>
          </a:xfrm>
          <a:prstGeom prst="downArrow">
            <a:avLst>
              <a:gd name="adj1" fmla="val 50000"/>
              <a:gd name="adj2" fmla="val 50000"/>
            </a:avLst>
          </a:prstGeom>
          <a:solidFill>
            <a:srgbClr val="4F81BD"/>
          </a:solidFill>
          <a:ln w="25560">
            <a:solidFill>
              <a:srgbClr val="3A5F8B"/>
            </a:solidFill>
            <a:round/>
          </a:ln>
        </p:spPr>
      </p:sp>
      <p:sp>
        <p:nvSpPr>
          <p:cNvPr id="32" name="CustomShape 12"/>
          <p:cNvSpPr/>
          <p:nvPr/>
        </p:nvSpPr>
        <p:spPr>
          <a:xfrm rot="2671200">
            <a:off x="7427236" y="4034203"/>
            <a:ext cx="412861" cy="1722398"/>
          </a:xfrm>
          <a:prstGeom prst="downArrow">
            <a:avLst>
              <a:gd name="adj1" fmla="val 50000"/>
              <a:gd name="adj2" fmla="val 50000"/>
            </a:avLst>
          </a:prstGeom>
          <a:solidFill>
            <a:srgbClr val="4F81BD"/>
          </a:solidFill>
          <a:ln w="25560">
            <a:solidFill>
              <a:srgbClr val="3A5F8B"/>
            </a:solidFill>
            <a:round/>
          </a:ln>
        </p:spPr>
      </p:sp>
      <p:sp>
        <p:nvSpPr>
          <p:cNvPr id="33" name="Rectángulo 32"/>
          <p:cNvSpPr/>
          <p:nvPr/>
        </p:nvSpPr>
        <p:spPr>
          <a:xfrm>
            <a:off x="9358922" y="1127131"/>
            <a:ext cx="3074052" cy="5355312"/>
          </a:xfrm>
          <a:prstGeom prst="rect">
            <a:avLst/>
          </a:prstGeom>
        </p:spPr>
        <p:txBody>
          <a:bodyPr wrap="square">
            <a:spAutoFit/>
          </a:bodyPr>
          <a:lstStyle/>
          <a:p>
            <a:pPr>
              <a:spcAft>
                <a:spcPts val="0"/>
              </a:spcAft>
            </a:pPr>
            <a:r>
              <a:rPr lang="es-ES_tradnl" b="1" dirty="0">
                <a:latin typeface="Arial" panose="020B0604020202020204" pitchFamily="34" charset="0"/>
                <a:ea typeface="Times New Roman" panose="02020603050405020304" pitchFamily="18" charset="0"/>
                <a:cs typeface="Arial" panose="020B0604020202020204" pitchFamily="34" charset="0"/>
              </a:rPr>
              <a:t>RESOLUCIÓN S.G N° </a:t>
            </a:r>
            <a:r>
              <a:rPr lang="es-ES_tradnl" b="1" dirty="0" smtClean="0">
                <a:latin typeface="Arial" panose="020B0604020202020204" pitchFamily="34" charset="0"/>
                <a:ea typeface="Times New Roman" panose="02020603050405020304" pitchFamily="18" charset="0"/>
                <a:cs typeface="Arial" panose="020B0604020202020204" pitchFamily="34" charset="0"/>
              </a:rPr>
              <a:t>677</a:t>
            </a:r>
          </a:p>
          <a:p>
            <a:pPr>
              <a:spcAft>
                <a:spcPts val="0"/>
              </a:spcAft>
            </a:pPr>
            <a:endParaRPr lang="es-ES_tradnl" dirty="0">
              <a:latin typeface="Tahoma" panose="020B0604030504040204" pitchFamily="34" charset="0"/>
              <a:ea typeface="Times New Roman" panose="02020603050405020304" pitchFamily="18" charset="0"/>
              <a:cs typeface="Times New Roman" panose="02020603050405020304" pitchFamily="18" charset="0"/>
            </a:endParaRPr>
          </a:p>
          <a:p>
            <a:pPr>
              <a:spcAft>
                <a:spcPts val="0"/>
              </a:spcAft>
            </a:pPr>
            <a:r>
              <a:rPr lang="es-ES_tradnl" dirty="0" smtClean="0">
                <a:latin typeface="Arial" panose="020B0604020202020204" pitchFamily="34" charset="0"/>
                <a:ea typeface="Times New Roman" panose="02020603050405020304" pitchFamily="18" charset="0"/>
                <a:cs typeface="Arial" panose="020B0604020202020204" pitchFamily="34" charset="0"/>
              </a:rPr>
              <a:t>POR </a:t>
            </a:r>
            <a:r>
              <a:rPr lang="es-ES_tradnl" dirty="0">
                <a:latin typeface="Arial" panose="020B0604020202020204" pitchFamily="34" charset="0"/>
                <a:ea typeface="Times New Roman" panose="02020603050405020304" pitchFamily="18" charset="0"/>
                <a:cs typeface="Arial" panose="020B0604020202020204" pitchFamily="34" charset="0"/>
              </a:rPr>
              <a:t>LA CUAL SE APRUEBA LA DOCUMENTACIÓN DISEÑADA EN EL HOSPITAL DE TRAUMA - MANUEL GIAGNI, DEPENDIENTE DEL MINISTERIO DE SALUD PÚBLICA Y BIENESTAR SOCIAL; EN EL MARCO DE LA IMPLEMENTACIÓN DEL MODELO ESTÁNDAR DE CONTROL INTERNO PARA LAS INSTITUCIONES PÚBLICAS DEL PARAGUAY - MECIP</a:t>
            </a:r>
            <a:r>
              <a:rPr lang="es-ES_tradnl" dirty="0">
                <a:latin typeface="Tahoma" panose="020B0604030504040204" pitchFamily="34" charset="0"/>
                <a:ea typeface="Times New Roman" panose="02020603050405020304" pitchFamily="18" charset="0"/>
                <a:cs typeface="Times New Roman" panose="02020603050405020304" pitchFamily="18" charset="0"/>
              </a:rPr>
              <a:t>.</a:t>
            </a:r>
            <a:endParaRPr lang="es-PY" dirty="0">
              <a:latin typeface="Tahoma" panose="020B0604030504040204" pitchFamily="34" charset="0"/>
              <a:ea typeface="Times New Roman" panose="02020603050405020304" pitchFamily="18" charset="0"/>
              <a:cs typeface="Times New Roman" panose="02020603050405020304" pitchFamily="18" charset="0"/>
            </a:endParaRPr>
          </a:p>
        </p:txBody>
      </p:sp>
      <p:sp>
        <p:nvSpPr>
          <p:cNvPr id="34" name="CustomShape 1"/>
          <p:cNvSpPr/>
          <p:nvPr/>
        </p:nvSpPr>
        <p:spPr>
          <a:xfrm>
            <a:off x="0" y="520141"/>
            <a:ext cx="8285136" cy="1254616"/>
          </a:xfrm>
          <a:prstGeom prst="rect">
            <a:avLst/>
          </a:prstGeom>
          <a:solidFill>
            <a:schemeClr val="accent3">
              <a:lumMod val="60000"/>
              <a:lumOff val="40000"/>
            </a:schemeClr>
          </a:solidFill>
        </p:spPr>
        <p:txBody>
          <a:bodyPr lIns="90000" tIns="45000" rIns="90000" bIns="45000"/>
          <a:lstStyle/>
          <a:p>
            <a:pPr algn="ctr">
              <a:lnSpc>
                <a:spcPct val="100000"/>
              </a:lnSpc>
            </a:pPr>
            <a:r>
              <a:rPr lang="es-CL" sz="2800" b="1" dirty="0">
                <a:solidFill>
                  <a:schemeClr val="accent1">
                    <a:lumMod val="75000"/>
                  </a:schemeClr>
                </a:solidFill>
                <a:latin typeface="Calibri"/>
                <a:ea typeface="DejaVu Sans"/>
              </a:rPr>
              <a:t>MODELO DE GESTION POR  </a:t>
            </a:r>
            <a:r>
              <a:rPr lang="es-CL" sz="2800" b="1" dirty="0" smtClean="0">
                <a:solidFill>
                  <a:schemeClr val="accent1">
                    <a:lumMod val="75000"/>
                  </a:schemeClr>
                </a:solidFill>
                <a:latin typeface="Calibri"/>
                <a:ea typeface="DejaVu Sans"/>
              </a:rPr>
              <a:t>PROCESOS</a:t>
            </a:r>
            <a:endParaRPr lang="es-CL" dirty="0">
              <a:solidFill>
                <a:schemeClr val="accent1">
                  <a:lumMod val="75000"/>
                </a:schemeClr>
              </a:solidFill>
            </a:endParaRPr>
          </a:p>
          <a:p>
            <a:pPr algn="ctr">
              <a:lnSpc>
                <a:spcPct val="100000"/>
              </a:lnSpc>
            </a:pPr>
            <a:r>
              <a:rPr lang="es-CL" sz="2000" b="1" dirty="0" smtClean="0">
                <a:solidFill>
                  <a:schemeClr val="accent1">
                    <a:lumMod val="75000"/>
                  </a:schemeClr>
                </a:solidFill>
                <a:latin typeface="Calibri"/>
                <a:ea typeface="DejaVu Sans"/>
              </a:rPr>
              <a:t>GUÍA 15 DEFINICIÓN DE MACROPROCESOS/ PROCESOS/SUBPROCESOS (FORMATOS 37,38,39,40,41)</a:t>
            </a:r>
          </a:p>
        </p:txBody>
      </p:sp>
      <p:pic>
        <p:nvPicPr>
          <p:cNvPr id="24" name="Picture 3" descr="MEMBRETE MECIP - NUEVO - 2023"/>
          <p:cNvPicPr>
            <a:picLocks noChangeAspect="1" noChangeArrowheads="1"/>
          </p:cNvPicPr>
          <p:nvPr/>
        </p:nvPicPr>
        <p:blipFill>
          <a:blip r:embed="rId3">
            <a:extLst>
              <a:ext uri="{28A0092B-C50C-407E-A947-70E740481C1C}">
                <a14:useLocalDpi xmlns:a14="http://schemas.microsoft.com/office/drawing/2010/main" val="0"/>
              </a:ext>
            </a:extLst>
          </a:blip>
          <a:srcRect t="1408" r="58963"/>
          <a:stretch>
            <a:fillRect/>
          </a:stretch>
        </p:blipFill>
        <p:spPr bwMode="auto">
          <a:xfrm>
            <a:off x="253783" y="5974656"/>
            <a:ext cx="3658834" cy="50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76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2"/>
          <p:cNvSpPr/>
          <p:nvPr/>
        </p:nvSpPr>
        <p:spPr>
          <a:xfrm>
            <a:off x="2674723" y="2151979"/>
            <a:ext cx="1519920" cy="974520"/>
          </a:xfrm>
          <a:prstGeom prst="downArrow">
            <a:avLst>
              <a:gd name="adj1" fmla="val 50000"/>
              <a:gd name="adj2" fmla="val 50000"/>
            </a:avLst>
          </a:prstGeom>
          <a:solidFill>
            <a:srgbClr val="C0504D"/>
          </a:solidFill>
          <a:ln w="25560">
            <a:solidFill>
              <a:srgbClr val="3A5F8B"/>
            </a:solidFill>
            <a:round/>
          </a:ln>
        </p:spPr>
        <p:txBody>
          <a:bodyPr lIns="90000" tIns="45000" rIns="90000" bIns="45000" anchor="ctr"/>
          <a:lstStyle/>
          <a:p>
            <a:pPr algn="ctr">
              <a:lnSpc>
                <a:spcPct val="100000"/>
              </a:lnSpc>
            </a:pPr>
            <a:r>
              <a:rPr lang="es-CL" sz="2800" b="1" dirty="0" smtClean="0">
                <a:solidFill>
                  <a:srgbClr val="FFFFFF"/>
                </a:solidFill>
                <a:latin typeface="Calibri"/>
                <a:ea typeface="DejaVu Sans"/>
              </a:rPr>
              <a:t>F43</a:t>
            </a:r>
          </a:p>
          <a:p>
            <a:pPr algn="ctr">
              <a:lnSpc>
                <a:spcPct val="100000"/>
              </a:lnSpc>
            </a:pPr>
            <a:r>
              <a:rPr lang="es-CL" sz="2000" b="1" dirty="0" smtClean="0">
                <a:solidFill>
                  <a:srgbClr val="FFFFFF"/>
                </a:solidFill>
                <a:latin typeface="Calibri"/>
              </a:rPr>
              <a:t>G-17</a:t>
            </a:r>
            <a:endParaRPr sz="2000" dirty="0"/>
          </a:p>
        </p:txBody>
      </p:sp>
      <p:sp>
        <p:nvSpPr>
          <p:cNvPr id="10" name="CustomShape 3"/>
          <p:cNvSpPr/>
          <p:nvPr/>
        </p:nvSpPr>
        <p:spPr>
          <a:xfrm>
            <a:off x="4890471" y="2140555"/>
            <a:ext cx="1519920" cy="974520"/>
          </a:xfrm>
          <a:prstGeom prst="downArrow">
            <a:avLst>
              <a:gd name="adj1" fmla="val 50000"/>
              <a:gd name="adj2" fmla="val 50000"/>
            </a:avLst>
          </a:prstGeom>
          <a:solidFill>
            <a:srgbClr val="215968"/>
          </a:solidFill>
          <a:ln w="25560">
            <a:solidFill>
              <a:srgbClr val="3A5F8B"/>
            </a:solidFill>
            <a:round/>
          </a:ln>
        </p:spPr>
        <p:txBody>
          <a:bodyPr lIns="90000" tIns="45000" rIns="90000" bIns="45000" anchor="ctr"/>
          <a:lstStyle/>
          <a:p>
            <a:pPr algn="ctr">
              <a:lnSpc>
                <a:spcPct val="100000"/>
              </a:lnSpc>
            </a:pPr>
            <a:r>
              <a:rPr lang="es-CL" sz="2800" b="1" dirty="0" smtClean="0">
                <a:solidFill>
                  <a:srgbClr val="FFFFFF"/>
                </a:solidFill>
                <a:latin typeface="Calibri"/>
                <a:ea typeface="DejaVu Sans"/>
              </a:rPr>
              <a:t>F44 </a:t>
            </a:r>
            <a:r>
              <a:rPr lang="es-CL" sz="2000" b="1" dirty="0" smtClean="0">
                <a:solidFill>
                  <a:srgbClr val="FFFFFF"/>
                </a:solidFill>
                <a:latin typeface="Calibri"/>
                <a:ea typeface="DejaVu Sans"/>
              </a:rPr>
              <a:t>G-17</a:t>
            </a:r>
            <a:endParaRPr sz="2000" dirty="0"/>
          </a:p>
        </p:txBody>
      </p:sp>
      <p:sp>
        <p:nvSpPr>
          <p:cNvPr id="12" name="CustomShape 7"/>
          <p:cNvSpPr/>
          <p:nvPr/>
        </p:nvSpPr>
        <p:spPr>
          <a:xfrm>
            <a:off x="2398705" y="3307962"/>
            <a:ext cx="2178177" cy="1234135"/>
          </a:xfrm>
          <a:prstGeom prst="donut">
            <a:avLst>
              <a:gd name="adj" fmla="val 8183"/>
            </a:avLst>
          </a:prstGeom>
          <a:solidFill>
            <a:srgbClr val="C0504D"/>
          </a:solidFill>
          <a:ln w="25560">
            <a:solidFill>
              <a:srgbClr val="3A5F8B"/>
            </a:solidFill>
            <a:round/>
          </a:ln>
        </p:spPr>
        <p:txBody>
          <a:bodyPr lIns="0" tIns="45000" rIns="0" bIns="45000" anchor="ctr"/>
          <a:lstStyle/>
          <a:p>
            <a:pPr algn="ctr">
              <a:lnSpc>
                <a:spcPct val="100000"/>
              </a:lnSpc>
            </a:pPr>
            <a:r>
              <a:rPr lang="es-CL" b="1" dirty="0" smtClean="0">
                <a:solidFill>
                  <a:srgbClr val="000000"/>
                </a:solidFill>
                <a:latin typeface="Calibri"/>
                <a:ea typeface="DejaVu Sans"/>
              </a:rPr>
              <a:t>Matriz de </a:t>
            </a:r>
            <a:r>
              <a:rPr lang="es-CL" b="1" dirty="0" err="1" smtClean="0">
                <a:solidFill>
                  <a:srgbClr val="000000"/>
                </a:solidFill>
                <a:latin typeface="Calibri"/>
                <a:ea typeface="DejaVu Sans"/>
              </a:rPr>
              <a:t>Interaccion</a:t>
            </a:r>
            <a:r>
              <a:rPr lang="es-CL" b="1" dirty="0" smtClean="0">
                <a:solidFill>
                  <a:srgbClr val="000000"/>
                </a:solidFill>
                <a:latin typeface="Calibri"/>
                <a:ea typeface="DejaVu Sans"/>
              </a:rPr>
              <a:t> </a:t>
            </a:r>
            <a:r>
              <a:rPr lang="es-CL" b="1" dirty="0" err="1" smtClean="0">
                <a:solidFill>
                  <a:srgbClr val="000000"/>
                </a:solidFill>
                <a:latin typeface="Calibri"/>
                <a:ea typeface="DejaVu Sans"/>
              </a:rPr>
              <a:t>Macroprocesos</a:t>
            </a:r>
            <a:endParaRPr dirty="0"/>
          </a:p>
        </p:txBody>
      </p:sp>
      <p:sp>
        <p:nvSpPr>
          <p:cNvPr id="13" name="CustomShape 8"/>
          <p:cNvSpPr/>
          <p:nvPr/>
        </p:nvSpPr>
        <p:spPr>
          <a:xfrm>
            <a:off x="4638360" y="3280523"/>
            <a:ext cx="2024143" cy="1275373"/>
          </a:xfrm>
          <a:prstGeom prst="donut">
            <a:avLst>
              <a:gd name="adj" fmla="val 8183"/>
            </a:avLst>
          </a:prstGeom>
          <a:solidFill>
            <a:srgbClr val="215968"/>
          </a:solidFill>
          <a:ln w="25560">
            <a:solidFill>
              <a:srgbClr val="3A5F8B"/>
            </a:solidFill>
            <a:round/>
          </a:ln>
        </p:spPr>
        <p:txBody>
          <a:bodyPr lIns="0" tIns="45000" rIns="0" bIns="45000" anchor="ctr"/>
          <a:lstStyle/>
          <a:p>
            <a:pPr algn="ctr">
              <a:lnSpc>
                <a:spcPct val="100000"/>
              </a:lnSpc>
            </a:pPr>
            <a:r>
              <a:rPr lang="es-CL" b="1" dirty="0" smtClean="0">
                <a:solidFill>
                  <a:srgbClr val="000000"/>
                </a:solidFill>
                <a:latin typeface="Calibri"/>
                <a:ea typeface="DejaVu Sans"/>
              </a:rPr>
              <a:t>Matriz de Interacción de Procesos </a:t>
            </a:r>
            <a:endParaRPr dirty="0"/>
          </a:p>
        </p:txBody>
      </p:sp>
      <p:sp>
        <p:nvSpPr>
          <p:cNvPr id="15" name="CustomShape 2"/>
          <p:cNvSpPr/>
          <p:nvPr/>
        </p:nvSpPr>
        <p:spPr>
          <a:xfrm>
            <a:off x="443408" y="2140555"/>
            <a:ext cx="1519920" cy="974520"/>
          </a:xfrm>
          <a:prstGeom prst="downArrow">
            <a:avLst>
              <a:gd name="adj1" fmla="val 50000"/>
              <a:gd name="adj2" fmla="val 50000"/>
            </a:avLst>
          </a:prstGeom>
          <a:solidFill>
            <a:schemeClr val="tx2">
              <a:lumMod val="60000"/>
              <a:lumOff val="40000"/>
            </a:schemeClr>
          </a:solidFill>
          <a:ln w="25560">
            <a:solidFill>
              <a:srgbClr val="3A5F8B"/>
            </a:solidFill>
            <a:round/>
          </a:ln>
        </p:spPr>
        <p:txBody>
          <a:bodyPr lIns="90000" tIns="45000" rIns="90000" bIns="45000" anchor="ctr"/>
          <a:lstStyle/>
          <a:p>
            <a:pPr algn="ctr">
              <a:lnSpc>
                <a:spcPct val="100000"/>
              </a:lnSpc>
            </a:pPr>
            <a:r>
              <a:rPr lang="es-CL" sz="2800" b="1" dirty="0" smtClean="0">
                <a:solidFill>
                  <a:srgbClr val="FFFFFF"/>
                </a:solidFill>
                <a:latin typeface="Calibri"/>
                <a:ea typeface="DejaVu Sans"/>
              </a:rPr>
              <a:t>F42    </a:t>
            </a:r>
            <a:r>
              <a:rPr lang="es-CL" sz="2000" b="1" dirty="0" smtClean="0">
                <a:solidFill>
                  <a:srgbClr val="FFFFFF"/>
                </a:solidFill>
                <a:latin typeface="Calibri"/>
                <a:ea typeface="DejaVu Sans"/>
              </a:rPr>
              <a:t>G-16</a:t>
            </a:r>
            <a:endParaRPr sz="2000" dirty="0"/>
          </a:p>
        </p:txBody>
      </p:sp>
      <p:sp>
        <p:nvSpPr>
          <p:cNvPr id="16" name="CustomShape 7"/>
          <p:cNvSpPr/>
          <p:nvPr/>
        </p:nvSpPr>
        <p:spPr>
          <a:xfrm>
            <a:off x="302744" y="3307963"/>
            <a:ext cx="1918811" cy="1201908"/>
          </a:xfrm>
          <a:prstGeom prst="donut">
            <a:avLst>
              <a:gd name="adj" fmla="val 8183"/>
            </a:avLst>
          </a:prstGeom>
          <a:solidFill>
            <a:schemeClr val="tx2">
              <a:lumMod val="60000"/>
              <a:lumOff val="40000"/>
            </a:schemeClr>
          </a:solidFill>
          <a:ln w="25560">
            <a:solidFill>
              <a:srgbClr val="3A5F8B"/>
            </a:solidFill>
            <a:round/>
          </a:ln>
        </p:spPr>
        <p:txBody>
          <a:bodyPr lIns="0" tIns="45000" rIns="0" bIns="45000" anchor="ctr"/>
          <a:lstStyle/>
          <a:p>
            <a:pPr algn="ctr">
              <a:lnSpc>
                <a:spcPct val="100000"/>
              </a:lnSpc>
            </a:pPr>
            <a:r>
              <a:rPr lang="es-CL" b="1" dirty="0" err="1" smtClean="0">
                <a:solidFill>
                  <a:srgbClr val="000000"/>
                </a:solidFill>
                <a:latin typeface="Calibri"/>
                <a:ea typeface="DejaVu Sans"/>
              </a:rPr>
              <a:t>Normograma</a:t>
            </a:r>
            <a:endParaRPr dirty="0"/>
          </a:p>
        </p:txBody>
      </p:sp>
      <p:sp>
        <p:nvSpPr>
          <p:cNvPr id="17" name="CustomShape 6"/>
          <p:cNvSpPr/>
          <p:nvPr/>
        </p:nvSpPr>
        <p:spPr>
          <a:xfrm>
            <a:off x="2305782" y="5698080"/>
            <a:ext cx="2521250" cy="1159920"/>
          </a:xfrm>
          <a:prstGeom prst="trapezoid">
            <a:avLst>
              <a:gd name="adj" fmla="val 25000"/>
            </a:avLst>
          </a:prstGeom>
          <a:gradFill>
            <a:gsLst>
              <a:gs pos="0">
                <a:srgbClr val="E5EFFF"/>
              </a:gs>
              <a:gs pos="50000">
                <a:srgbClr val="A4C1FF"/>
              </a:gs>
              <a:gs pos="100000">
                <a:srgbClr val="E5EFFF"/>
              </a:gs>
            </a:gsLst>
            <a:lin ang="16200000"/>
          </a:gradFill>
          <a:ln w="9360">
            <a:solidFill>
              <a:srgbClr val="4A7EBB"/>
            </a:solidFill>
            <a:round/>
          </a:ln>
        </p:spPr>
        <p:txBody>
          <a:bodyPr lIns="0" tIns="0" rIns="0" bIns="108000" anchor="ctr"/>
          <a:lstStyle/>
          <a:p>
            <a:pPr algn="ctr">
              <a:lnSpc>
                <a:spcPct val="100000"/>
              </a:lnSpc>
            </a:pPr>
            <a:r>
              <a:rPr lang="es-CL" sz="2400" b="1" dirty="0">
                <a:solidFill>
                  <a:srgbClr val="254061"/>
                </a:solidFill>
                <a:latin typeface="Calibri"/>
                <a:ea typeface="DejaVu Sans"/>
              </a:rPr>
              <a:t>F45</a:t>
            </a:r>
            <a:endParaRPr sz="2400" dirty="0"/>
          </a:p>
          <a:p>
            <a:pPr algn="ctr">
              <a:lnSpc>
                <a:spcPct val="100000"/>
              </a:lnSpc>
            </a:pPr>
            <a:r>
              <a:rPr lang="es-CL" b="1" dirty="0" smtClean="0">
                <a:solidFill>
                  <a:srgbClr val="254061"/>
                </a:solidFill>
                <a:latin typeface="Calibri"/>
              </a:rPr>
              <a:t>MAPA DE PROCESO HOSPITAL DE TRAUMA</a:t>
            </a:r>
            <a:endParaRPr dirty="0"/>
          </a:p>
        </p:txBody>
      </p:sp>
      <p:sp>
        <p:nvSpPr>
          <p:cNvPr id="18" name="Flecha abajo 17"/>
          <p:cNvSpPr/>
          <p:nvPr/>
        </p:nvSpPr>
        <p:spPr>
          <a:xfrm rot="19498654">
            <a:off x="1966914" y="4724791"/>
            <a:ext cx="509283" cy="829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9" name="Flecha abajo 18"/>
          <p:cNvSpPr/>
          <p:nvPr/>
        </p:nvSpPr>
        <p:spPr>
          <a:xfrm>
            <a:off x="3233153" y="4684026"/>
            <a:ext cx="509283" cy="730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0" name="Flecha abajo 19"/>
          <p:cNvSpPr/>
          <p:nvPr/>
        </p:nvSpPr>
        <p:spPr>
          <a:xfrm rot="1925115">
            <a:off x="4793399" y="4763521"/>
            <a:ext cx="509283" cy="730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1" name="Rectángulo 20"/>
          <p:cNvSpPr/>
          <p:nvPr/>
        </p:nvSpPr>
        <p:spPr>
          <a:xfrm>
            <a:off x="8085294" y="1028645"/>
            <a:ext cx="3074052" cy="5355312"/>
          </a:xfrm>
          <a:prstGeom prst="rect">
            <a:avLst/>
          </a:prstGeom>
        </p:spPr>
        <p:txBody>
          <a:bodyPr wrap="square">
            <a:spAutoFit/>
          </a:bodyPr>
          <a:lstStyle/>
          <a:p>
            <a:pPr>
              <a:spcAft>
                <a:spcPts val="0"/>
              </a:spcAft>
            </a:pPr>
            <a:r>
              <a:rPr lang="es-ES_tradnl" b="1" dirty="0">
                <a:latin typeface="Arial" panose="020B0604020202020204" pitchFamily="34" charset="0"/>
                <a:ea typeface="Times New Roman" panose="02020603050405020304" pitchFamily="18" charset="0"/>
                <a:cs typeface="Arial" panose="020B0604020202020204" pitchFamily="34" charset="0"/>
              </a:rPr>
              <a:t>RESOLUCIÓN S.G N° </a:t>
            </a:r>
            <a:r>
              <a:rPr lang="es-ES_tradnl" b="1" dirty="0" smtClean="0">
                <a:latin typeface="Arial" panose="020B0604020202020204" pitchFamily="34" charset="0"/>
                <a:ea typeface="Times New Roman" panose="02020603050405020304" pitchFamily="18" charset="0"/>
                <a:cs typeface="Arial" panose="020B0604020202020204" pitchFamily="34" charset="0"/>
              </a:rPr>
              <a:t>677</a:t>
            </a:r>
          </a:p>
          <a:p>
            <a:pPr>
              <a:spcAft>
                <a:spcPts val="0"/>
              </a:spcAft>
            </a:pPr>
            <a:endParaRPr lang="es-ES_tradnl" dirty="0">
              <a:latin typeface="Tahoma" panose="020B0604030504040204" pitchFamily="34" charset="0"/>
              <a:ea typeface="Times New Roman" panose="02020603050405020304" pitchFamily="18" charset="0"/>
              <a:cs typeface="Times New Roman" panose="02020603050405020304" pitchFamily="18" charset="0"/>
            </a:endParaRPr>
          </a:p>
          <a:p>
            <a:pPr>
              <a:spcAft>
                <a:spcPts val="0"/>
              </a:spcAft>
            </a:pPr>
            <a:r>
              <a:rPr lang="es-ES_tradnl" dirty="0" smtClean="0">
                <a:latin typeface="Arial" panose="020B0604020202020204" pitchFamily="34" charset="0"/>
                <a:ea typeface="Times New Roman" panose="02020603050405020304" pitchFamily="18" charset="0"/>
                <a:cs typeface="Arial" panose="020B0604020202020204" pitchFamily="34" charset="0"/>
              </a:rPr>
              <a:t>POR </a:t>
            </a:r>
            <a:r>
              <a:rPr lang="es-ES_tradnl" dirty="0">
                <a:latin typeface="Arial" panose="020B0604020202020204" pitchFamily="34" charset="0"/>
                <a:ea typeface="Times New Roman" panose="02020603050405020304" pitchFamily="18" charset="0"/>
                <a:cs typeface="Arial" panose="020B0604020202020204" pitchFamily="34" charset="0"/>
              </a:rPr>
              <a:t>LA CUAL SE APRUEBA LA DOCUMENTACIÓN DISEÑADA EN EL HOSPITAL DE TRAUMA - MANUEL GIAGNI, DEPENDIENTE DEL MINISTERIO DE SALUD PÚBLICA Y BIENESTAR SOCIAL; EN EL MARCO DE LA IMPLEMENTACIÓN DEL MODELO ESTÁNDAR DE CONTROL INTERNO PARA LAS INSTITUCIONES PÚBLICAS DEL PARAGUAY - MECIP</a:t>
            </a:r>
            <a:r>
              <a:rPr lang="es-ES_tradnl" dirty="0">
                <a:latin typeface="Tahoma" panose="020B0604030504040204" pitchFamily="34" charset="0"/>
                <a:ea typeface="Times New Roman" panose="02020603050405020304" pitchFamily="18" charset="0"/>
                <a:cs typeface="Times New Roman" panose="02020603050405020304" pitchFamily="18" charset="0"/>
              </a:rPr>
              <a:t>.</a:t>
            </a:r>
            <a:endParaRPr lang="es-PY" dirty="0">
              <a:latin typeface="Tahoma" panose="020B0604030504040204" pitchFamily="34" charset="0"/>
              <a:ea typeface="Times New Roman" panose="02020603050405020304" pitchFamily="18" charset="0"/>
              <a:cs typeface="Times New Roman" panose="02020603050405020304" pitchFamily="18" charset="0"/>
            </a:endParaRPr>
          </a:p>
        </p:txBody>
      </p:sp>
      <p:sp>
        <p:nvSpPr>
          <p:cNvPr id="22" name="CustomShape 1"/>
          <p:cNvSpPr/>
          <p:nvPr/>
        </p:nvSpPr>
        <p:spPr>
          <a:xfrm>
            <a:off x="105461" y="901194"/>
            <a:ext cx="7142382" cy="1095453"/>
          </a:xfrm>
          <a:prstGeom prst="rect">
            <a:avLst/>
          </a:prstGeom>
          <a:solidFill>
            <a:schemeClr val="accent3">
              <a:lumMod val="60000"/>
              <a:lumOff val="40000"/>
            </a:schemeClr>
          </a:solidFill>
        </p:spPr>
        <p:txBody>
          <a:bodyPr lIns="90000" tIns="45000" rIns="90000" bIns="45000"/>
          <a:lstStyle/>
          <a:p>
            <a:pPr algn="ctr">
              <a:lnSpc>
                <a:spcPct val="100000"/>
              </a:lnSpc>
            </a:pPr>
            <a:r>
              <a:rPr lang="es-CL" sz="2000" b="1" dirty="0">
                <a:solidFill>
                  <a:srgbClr val="000000"/>
                </a:solidFill>
                <a:latin typeface="Calibri"/>
                <a:ea typeface="DejaVu Sans"/>
              </a:rPr>
              <a:t>MODELO DE GESTION POR  </a:t>
            </a:r>
            <a:r>
              <a:rPr lang="es-CL" sz="2000" b="1" dirty="0" smtClean="0">
                <a:solidFill>
                  <a:srgbClr val="000000"/>
                </a:solidFill>
                <a:latin typeface="Calibri"/>
                <a:ea typeface="DejaVu Sans"/>
              </a:rPr>
              <a:t>PROCESOS</a:t>
            </a:r>
          </a:p>
          <a:p>
            <a:pPr algn="ctr">
              <a:lnSpc>
                <a:spcPct val="100000"/>
              </a:lnSpc>
            </a:pPr>
            <a:r>
              <a:rPr lang="es-CL" sz="2000" b="1" dirty="0" smtClean="0">
                <a:solidFill>
                  <a:srgbClr val="000000"/>
                </a:solidFill>
                <a:latin typeface="Calibri"/>
              </a:rPr>
              <a:t>GUÍA 16(Formato 42),Guía17 ( Formato43, 44) , Guía18(Formato 45) </a:t>
            </a:r>
            <a:endParaRPr sz="2000" dirty="0"/>
          </a:p>
        </p:txBody>
      </p:sp>
      <p:pic>
        <p:nvPicPr>
          <p:cNvPr id="23"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2398705" y="170590"/>
            <a:ext cx="5264332" cy="73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936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4257" y="372776"/>
            <a:ext cx="8687464" cy="89255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s-ES" sz="2000" b="1" dirty="0" smtClean="0">
                <a:solidFill>
                  <a:srgbClr val="1F497D"/>
                </a:solidFill>
              </a:rPr>
              <a:t/>
            </a:r>
            <a:br>
              <a:rPr lang="es-ES" sz="2000" b="1" dirty="0" smtClean="0">
                <a:solidFill>
                  <a:srgbClr val="1F497D"/>
                </a:solidFill>
              </a:rPr>
            </a:br>
            <a:r>
              <a:rPr lang="es-ES" sz="2700" b="1" dirty="0" smtClean="0">
                <a:solidFill>
                  <a:srgbClr val="1F497D"/>
                </a:solidFill>
              </a:rPr>
              <a:t>NORMATIVA CON LAS QUE ESTAMOS TRABAJANDO</a:t>
            </a:r>
            <a:br>
              <a:rPr lang="es-ES" sz="2700" b="1" dirty="0" smtClean="0">
                <a:solidFill>
                  <a:srgbClr val="1F497D"/>
                </a:solidFill>
              </a:rPr>
            </a:br>
            <a:endParaRPr lang="es-PY" sz="2700" dirty="0"/>
          </a:p>
        </p:txBody>
      </p:sp>
      <p:sp>
        <p:nvSpPr>
          <p:cNvPr id="5" name="Subtítulo 2"/>
          <p:cNvSpPr txBox="1">
            <a:spLocks/>
          </p:cNvSpPr>
          <p:nvPr/>
        </p:nvSpPr>
        <p:spPr>
          <a:xfrm>
            <a:off x="801431" y="3667397"/>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es-ES" sz="2400" dirty="0" smtClean="0"/>
              <a:t>              </a:t>
            </a:r>
            <a:endParaRPr lang="es-PY" dirty="0"/>
          </a:p>
        </p:txBody>
      </p:sp>
      <p:sp>
        <p:nvSpPr>
          <p:cNvPr id="3" name="Rectángulo 2"/>
          <p:cNvSpPr/>
          <p:nvPr/>
        </p:nvSpPr>
        <p:spPr>
          <a:xfrm>
            <a:off x="1241635" y="3319972"/>
            <a:ext cx="8850086" cy="3200876"/>
          </a:xfrm>
          <a:prstGeom prst="rect">
            <a:avLst/>
          </a:prstGeom>
        </p:spPr>
        <p:txBody>
          <a:bodyPr wrap="square">
            <a:spAutoFit/>
          </a:bodyPr>
          <a:lstStyle/>
          <a:p>
            <a:pPr algn="ctr">
              <a:spcAft>
                <a:spcPts val="0"/>
              </a:spcAft>
            </a:pPr>
            <a:r>
              <a:rPr lang="es-ES_tradnl" dirty="0" smtClean="0">
                <a:latin typeface="Tahoma" panose="020B0604030504040204" pitchFamily="34" charset="0"/>
                <a:ea typeface="Times New Roman" panose="02020603050405020304" pitchFamily="18" charset="0"/>
                <a:cs typeface="Times New Roman" panose="02020603050405020304" pitchFamily="18" charset="0"/>
              </a:rPr>
              <a:t>        </a:t>
            </a:r>
            <a:r>
              <a:rPr lang="es-ES_tradnl" sz="2000" b="1" dirty="0" smtClean="0">
                <a:latin typeface="Arial" panose="020B0604020202020204" pitchFamily="34" charset="0"/>
                <a:ea typeface="Times New Roman" panose="02020603050405020304" pitchFamily="18" charset="0"/>
                <a:cs typeface="Arial" panose="020B0604020202020204" pitchFamily="34" charset="0"/>
              </a:rPr>
              <a:t>RESOLUCIÓN </a:t>
            </a:r>
            <a:r>
              <a:rPr lang="es-ES_tradnl" sz="2000" b="1" dirty="0" err="1">
                <a:latin typeface="Arial" panose="020B0604020202020204" pitchFamily="34" charset="0"/>
                <a:ea typeface="Times New Roman" panose="02020603050405020304" pitchFamily="18" charset="0"/>
                <a:cs typeface="Arial" panose="020B0604020202020204" pitchFamily="34" charset="0"/>
              </a:rPr>
              <a:t>S.G.N°</a:t>
            </a:r>
            <a:r>
              <a:rPr lang="es-ES_tradnl" sz="2000" b="1" dirty="0">
                <a:latin typeface="Arial" panose="020B0604020202020204" pitchFamily="34" charset="0"/>
                <a:ea typeface="Times New Roman" panose="02020603050405020304" pitchFamily="18" charset="0"/>
                <a:cs typeface="Arial" panose="020B0604020202020204" pitchFamily="34" charset="0"/>
              </a:rPr>
              <a:t> 875  </a:t>
            </a:r>
            <a:endParaRPr lang="es-ES_tradnl" sz="2000" b="1" dirty="0" smtClean="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endParaRPr lang="es-PY" b="1"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_tradnl" dirty="0">
                <a:latin typeface="Arial" panose="020B0604020202020204" pitchFamily="34" charset="0"/>
                <a:ea typeface="Times New Roman" panose="02020603050405020304" pitchFamily="18" charset="0"/>
                <a:cs typeface="Arial" panose="020B0604020202020204" pitchFamily="34" charset="0"/>
              </a:rPr>
              <a:t>POR LA CUAL SE APRUEBA LA DOCUMENTACIÓN DISEÑADA EN EL HOSPITAL DE TRAUMA - MANUEL GIAGNI, DEPENDIENTE DET MINISTERIO DE SALUD PÚBLICA Y BIENESTAR SOCIAL, CORRESPONDIENTES AL MACRO PROCESO GESTIÓN DE LA SALUD" PROCESO: GESTIÓN DE RESOLUTIVIDAD EN SALUD, EL DESPLIEGUE DE TOS SUBPROCESOS Y PROCEDIMIENTO: ATENCIÓN MEDICA DE URGENCIAS - VERSIÓN 2; EN ET MARCO DE LA IMPLEMENTACIÓN DEL MODELO ESTÁNDAR DE CONTROL INTERNO PARA LAS INSTITUCIONES PÚBICAS DEL PARAGUAY - MECIP.</a:t>
            </a:r>
            <a:endParaRPr lang="es-PY" dirty="0">
              <a:latin typeface="Arial" panose="020B0604020202020204" pitchFamily="34" charset="0"/>
              <a:ea typeface="Times New Roman" panose="02020603050405020304" pitchFamily="18" charset="0"/>
              <a:cs typeface="Arial" panose="020B0604020202020204" pitchFamily="34" charset="0"/>
            </a:endParaRPr>
          </a:p>
          <a:p>
            <a:pPr>
              <a:spcAft>
                <a:spcPts val="0"/>
              </a:spcAft>
              <a:tabLst>
                <a:tab pos="2619375" algn="l"/>
              </a:tabLst>
            </a:pPr>
            <a:r>
              <a:rPr lang="es-ES" sz="2000" dirty="0">
                <a:latin typeface="Times New Roman" panose="02020603050405020304" pitchFamily="18" charset="0"/>
                <a:ea typeface="Calibri" panose="020F0502020204030204" pitchFamily="34" charset="0"/>
                <a:cs typeface="Times New Roman" panose="02020603050405020304" pitchFamily="18" charset="0"/>
              </a:rPr>
              <a:t>	</a:t>
            </a:r>
            <a:endParaRPr lang="es-PY" dirty="0">
              <a:latin typeface="Tahoma" panose="020B0604030504040204"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1126671" y="1400098"/>
            <a:ext cx="9853287" cy="1785104"/>
          </a:xfrm>
          <a:prstGeom prst="rect">
            <a:avLst/>
          </a:prstGeom>
        </p:spPr>
        <p:txBody>
          <a:bodyPr wrap="square">
            <a:spAutoFit/>
          </a:bodyPr>
          <a:lstStyle/>
          <a:p>
            <a:pPr algn="ctr">
              <a:spcAft>
                <a:spcPts val="0"/>
              </a:spcAft>
            </a:pPr>
            <a:r>
              <a:rPr lang="es-ES_tradnl" sz="2000" b="1" dirty="0" smtClean="0">
                <a:latin typeface="Arial" panose="020B0604020202020204" pitchFamily="34" charset="0"/>
                <a:ea typeface="Times New Roman" panose="02020603050405020304" pitchFamily="18" charset="0"/>
                <a:cs typeface="Arial" panose="020B0604020202020204" pitchFamily="34" charset="0"/>
              </a:rPr>
              <a:t>  RESOLUCIÓN </a:t>
            </a:r>
            <a:r>
              <a:rPr lang="es-ES_tradnl" sz="2000" b="1" dirty="0">
                <a:latin typeface="Arial" panose="020B0604020202020204" pitchFamily="34" charset="0"/>
                <a:ea typeface="Times New Roman" panose="02020603050405020304" pitchFamily="18" charset="0"/>
                <a:cs typeface="Arial" panose="020B0604020202020204" pitchFamily="34" charset="0"/>
              </a:rPr>
              <a:t>S.G N° </a:t>
            </a:r>
            <a:r>
              <a:rPr lang="es-ES_tradnl" sz="2000" b="1" dirty="0" smtClean="0">
                <a:latin typeface="Arial" panose="020B0604020202020204" pitchFamily="34" charset="0"/>
                <a:ea typeface="Times New Roman" panose="02020603050405020304" pitchFamily="18" charset="0"/>
                <a:cs typeface="Arial" panose="020B0604020202020204" pitchFamily="34" charset="0"/>
              </a:rPr>
              <a:t>677</a:t>
            </a:r>
          </a:p>
          <a:p>
            <a:pPr algn="ctr">
              <a:spcAft>
                <a:spcPts val="0"/>
              </a:spcAft>
            </a:pPr>
            <a:endParaRPr lang="es-ES_tradnl" dirty="0">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s-ES_tradnl" dirty="0" smtClean="0">
                <a:latin typeface="Arial" panose="020B0604020202020204" pitchFamily="34" charset="0"/>
                <a:ea typeface="Times New Roman" panose="02020603050405020304" pitchFamily="18" charset="0"/>
                <a:cs typeface="Arial" panose="020B0604020202020204" pitchFamily="34" charset="0"/>
              </a:rPr>
              <a:t>POR </a:t>
            </a:r>
            <a:r>
              <a:rPr lang="es-ES_tradnl" dirty="0">
                <a:latin typeface="Arial" panose="020B0604020202020204" pitchFamily="34" charset="0"/>
                <a:ea typeface="Times New Roman" panose="02020603050405020304" pitchFamily="18" charset="0"/>
                <a:cs typeface="Arial" panose="020B0604020202020204" pitchFamily="34" charset="0"/>
              </a:rPr>
              <a:t>LA CUAL SE APRUEBA LA DOCUMENTACIÓN DISEÑADA EN EL HOSPITAL DE TRAUMA - MANUEL GIAGNI, DEPENDIENTE DEL MINISTERIO DE SALUD PÚBLICA Y BIENESTAR SOCIAL; EN EL MARCO DE LA IMPLEMENTACIÓN DEL MODELO ESTÁNDAR DE CONTROL INTERNO PARA LAS INSTITUCIONES PÚBLICAS DEL PARAGUAY - MECIP.</a:t>
            </a:r>
            <a:endParaRPr lang="es-PY"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40602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9006" y="1638299"/>
            <a:ext cx="8596668" cy="2525487"/>
          </a:xfrm>
        </p:spPr>
        <p:txBody>
          <a:bodyPr>
            <a:normAutofit fontScale="90000"/>
          </a:bodyPr>
          <a:lstStyle/>
          <a:p>
            <a:pPr algn="ctr"/>
            <a:r>
              <a:rPr lang="es-ES_tradnl" sz="2000" b="1" dirty="0" smtClean="0">
                <a:solidFill>
                  <a:schemeClr val="tx1"/>
                </a:solidFill>
                <a:latin typeface="Arial" panose="020B0604020202020204" pitchFamily="34" charset="0"/>
                <a:cs typeface="Arial" panose="020B0604020202020204" pitchFamily="34" charset="0"/>
              </a:rPr>
              <a:t>RESOLUCIÓN </a:t>
            </a:r>
            <a:r>
              <a:rPr lang="es-ES_tradnl" sz="2000" b="1" dirty="0" err="1">
                <a:solidFill>
                  <a:schemeClr val="tx1"/>
                </a:solidFill>
                <a:latin typeface="Arial" panose="020B0604020202020204" pitchFamily="34" charset="0"/>
                <a:cs typeface="Arial" panose="020B0604020202020204" pitchFamily="34" charset="0"/>
              </a:rPr>
              <a:t>S.G.N°</a:t>
            </a:r>
            <a:r>
              <a:rPr lang="es-ES_tradnl" sz="2000" b="1" dirty="0">
                <a:solidFill>
                  <a:schemeClr val="tx1"/>
                </a:solidFill>
                <a:latin typeface="Arial" panose="020B0604020202020204" pitchFamily="34" charset="0"/>
                <a:cs typeface="Arial" panose="020B0604020202020204" pitchFamily="34" charset="0"/>
              </a:rPr>
              <a:t> </a:t>
            </a:r>
            <a:r>
              <a:rPr lang="es-ES_tradnl" sz="2000" b="1" dirty="0" smtClean="0">
                <a:solidFill>
                  <a:schemeClr val="tx1"/>
                </a:solidFill>
                <a:latin typeface="Arial" panose="020B0604020202020204" pitchFamily="34" charset="0"/>
                <a:cs typeface="Arial" panose="020B0604020202020204" pitchFamily="34" charset="0"/>
              </a:rPr>
              <a:t>903  </a:t>
            </a:r>
            <a:br>
              <a:rPr lang="es-ES_tradnl" sz="2000" b="1" dirty="0" smtClean="0">
                <a:solidFill>
                  <a:schemeClr val="tx1"/>
                </a:solidFill>
                <a:latin typeface="Arial" panose="020B0604020202020204" pitchFamily="34" charset="0"/>
                <a:cs typeface="Arial" panose="020B0604020202020204" pitchFamily="34" charset="0"/>
              </a:rPr>
            </a:br>
            <a:r>
              <a:rPr lang="es-PY" sz="2000" b="1" dirty="0">
                <a:solidFill>
                  <a:schemeClr val="tx1"/>
                </a:solidFill>
                <a:latin typeface="Arial" panose="020B0604020202020204" pitchFamily="34" charset="0"/>
                <a:cs typeface="Arial" panose="020B0604020202020204" pitchFamily="34" charset="0"/>
              </a:rPr>
              <a:t/>
            </a:r>
            <a:br>
              <a:rPr lang="es-PY" sz="2000" b="1" dirty="0">
                <a:solidFill>
                  <a:schemeClr val="tx1"/>
                </a:solidFill>
                <a:latin typeface="Arial" panose="020B0604020202020204" pitchFamily="34" charset="0"/>
                <a:cs typeface="Arial" panose="020B0604020202020204" pitchFamily="34" charset="0"/>
              </a:rPr>
            </a:br>
            <a:r>
              <a:rPr lang="es-ES_tradnl" sz="2000" dirty="0">
                <a:solidFill>
                  <a:schemeClr val="tx1"/>
                </a:solidFill>
                <a:latin typeface="Arial" panose="020B0604020202020204" pitchFamily="34" charset="0"/>
                <a:cs typeface="Arial" panose="020B0604020202020204" pitchFamily="34" charset="0"/>
              </a:rPr>
              <a:t>POR LA CUAL SE APRUEBA LA DOCUMENTACIÓN DISEÑADA EN EL HOSPITAL DE TRAUMA - MANUEL GIAGNI, DEPENDIENTE DEL MINISTERIO DE SALUD PÚBLICA Y BIENESTAR SOCIAL, CORRESPONDIENTES AL CONTROL INTERNO INSTITUCIONAL, AUTOEVALUACIÓN DE CONTROL,  DE LA IMPLEMENTACIÓN DEL MODELO ESTÁNDAR DE CONTROL INTERNO PARA LAS INSTITUCIONES PÚBICAS DEL PARAGUAY - MECIP.</a:t>
            </a:r>
            <a:r>
              <a:rPr lang="es-PY" sz="2000" dirty="0">
                <a:solidFill>
                  <a:schemeClr val="tx1"/>
                </a:solidFill>
                <a:latin typeface="Arial" panose="020B0604020202020204" pitchFamily="34" charset="0"/>
                <a:cs typeface="Arial" panose="020B0604020202020204" pitchFamily="34" charset="0"/>
              </a:rPr>
              <a:t/>
            </a:r>
            <a:br>
              <a:rPr lang="es-PY" sz="2000" dirty="0">
                <a:solidFill>
                  <a:schemeClr val="tx1"/>
                </a:solidFill>
                <a:latin typeface="Arial" panose="020B0604020202020204" pitchFamily="34" charset="0"/>
                <a:cs typeface="Arial" panose="020B0604020202020204" pitchFamily="34" charset="0"/>
              </a:rPr>
            </a:br>
            <a:r>
              <a:rPr lang="es-ES" sz="2000" dirty="0">
                <a:solidFill>
                  <a:schemeClr val="tx1"/>
                </a:solidFill>
                <a:latin typeface="Arial" panose="020B0604020202020204" pitchFamily="34" charset="0"/>
                <a:cs typeface="Arial" panose="020B0604020202020204" pitchFamily="34" charset="0"/>
              </a:rPr>
              <a:t>	</a:t>
            </a:r>
            <a:r>
              <a:rPr lang="es-PY" sz="2000" dirty="0">
                <a:solidFill>
                  <a:schemeClr val="tx1"/>
                </a:solidFill>
                <a:latin typeface="Arial" panose="020B0604020202020204" pitchFamily="34" charset="0"/>
                <a:cs typeface="Arial" panose="020B0604020202020204" pitchFamily="34" charset="0"/>
              </a:rPr>
              <a:t/>
            </a:r>
            <a:br>
              <a:rPr lang="es-PY" sz="2000" dirty="0">
                <a:solidFill>
                  <a:schemeClr val="tx1"/>
                </a:solidFill>
                <a:latin typeface="Arial" panose="020B0604020202020204" pitchFamily="34" charset="0"/>
                <a:cs typeface="Arial" panose="020B0604020202020204" pitchFamily="34" charset="0"/>
              </a:rPr>
            </a:br>
            <a:r>
              <a:rPr lang="es-ES" sz="4000" dirty="0">
                <a:latin typeface="Times New Roman" panose="02020603050405020304" pitchFamily="18" charset="0"/>
                <a:ea typeface="Calibri" panose="020F0502020204030204" pitchFamily="34" charset="0"/>
                <a:cs typeface="Times New Roman" panose="02020603050405020304" pitchFamily="18" charset="0"/>
              </a:rPr>
              <a:t>	</a:t>
            </a:r>
            <a:endParaRPr lang="es-PY" dirty="0"/>
          </a:p>
        </p:txBody>
      </p:sp>
      <p:sp>
        <p:nvSpPr>
          <p:cNvPr id="3" name="Marcador de contenido 2"/>
          <p:cNvSpPr>
            <a:spLocks noGrp="1"/>
          </p:cNvSpPr>
          <p:nvPr>
            <p:ph idx="1"/>
          </p:nvPr>
        </p:nvSpPr>
        <p:spPr>
          <a:xfrm>
            <a:off x="1616525" y="4163786"/>
            <a:ext cx="8261631" cy="2383762"/>
          </a:xfrm>
        </p:spPr>
        <p:txBody>
          <a:bodyPr>
            <a:normAutofit/>
          </a:bodyPr>
          <a:lstStyle/>
          <a:p>
            <a:pPr marL="0" indent="0" algn="ctr">
              <a:buNone/>
            </a:pPr>
            <a:r>
              <a:rPr lang="es-ES_tradnl" b="1" dirty="0" smtClean="0"/>
              <a:t>   RESOLUCIÓN </a:t>
            </a:r>
            <a:r>
              <a:rPr lang="es-ES_tradnl" b="1" dirty="0" err="1"/>
              <a:t>S.G.N°</a:t>
            </a:r>
            <a:r>
              <a:rPr lang="es-ES_tradnl" b="1" dirty="0"/>
              <a:t> 904 </a:t>
            </a:r>
            <a:br>
              <a:rPr lang="es-ES_tradnl" b="1" dirty="0"/>
            </a:br>
            <a:r>
              <a:rPr lang="es-PY" b="1" dirty="0"/>
              <a:t/>
            </a:r>
            <a:br>
              <a:rPr lang="es-PY" b="1" dirty="0"/>
            </a:br>
            <a:r>
              <a:rPr lang="es-ES_tradnl" dirty="0"/>
              <a:t>POR LA CUAL SE APRUEBA LA DOCUMENTACIÓN DISEÑADA EN EL HOSPITAL DE TRAUMA - MANUEL GIAGNI, DEPENDIENTE DEL MINISTERIO DE SALUD PÚBLICA Y BIENESTAR SOCIAL, CORRESPONDIENTES A LOS FORMATOS DE ACUERDO Y COMPROMISO ÉTICOS – DESARROLLO DEL TALENTO HUMANO, EN EL MARCO DE LA IMPLEMENTACIÓN DEL MODELO ESTÁNDAR DE CONTROL INTERNO PARA LAS INSTITUCIONES PÚBICAS DEL PARAGUAY - MECIP</a:t>
            </a:r>
            <a:endParaRPr lang="es-PY" dirty="0"/>
          </a:p>
          <a:p>
            <a:endParaRPr lang="es-PY" dirty="0"/>
          </a:p>
        </p:txBody>
      </p:sp>
      <p:sp>
        <p:nvSpPr>
          <p:cNvPr id="4" name="Título 1"/>
          <p:cNvSpPr txBox="1">
            <a:spLocks/>
          </p:cNvSpPr>
          <p:nvPr/>
        </p:nvSpPr>
        <p:spPr>
          <a:xfrm>
            <a:off x="1190693" y="-1"/>
            <a:ext cx="8687464" cy="881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ES" sz="2000" b="1" dirty="0" smtClean="0">
                <a:solidFill>
                  <a:srgbClr val="1F497D"/>
                </a:solidFill>
              </a:rPr>
              <a:t/>
            </a:r>
            <a:br>
              <a:rPr lang="es-ES" sz="2000" b="1" dirty="0" smtClean="0">
                <a:solidFill>
                  <a:srgbClr val="1F497D"/>
                </a:solidFill>
              </a:rPr>
            </a:br>
            <a:r>
              <a:rPr lang="es-ES" sz="2700" b="1" dirty="0" smtClean="0">
                <a:solidFill>
                  <a:srgbClr val="1F497D"/>
                </a:solidFill>
              </a:rPr>
              <a:t>NORMATIVA CON LAS QUE ESTAMOS TRABAJANDO</a:t>
            </a:r>
            <a:br>
              <a:rPr lang="es-ES" sz="2700" b="1" dirty="0" smtClean="0">
                <a:solidFill>
                  <a:srgbClr val="1F497D"/>
                </a:solidFill>
              </a:rPr>
            </a:br>
            <a:endParaRPr lang="es-PY" sz="2700" dirty="0"/>
          </a:p>
        </p:txBody>
      </p:sp>
    </p:spTree>
    <p:extLst>
      <p:ext uri="{BB962C8B-B14F-4D97-AF65-F5344CB8AC3E}">
        <p14:creationId xmlns:p14="http://schemas.microsoft.com/office/powerpoint/2010/main" val="1902572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5"/>
          <p:cNvSpPr/>
          <p:nvPr/>
        </p:nvSpPr>
        <p:spPr>
          <a:xfrm>
            <a:off x="1705396" y="5381969"/>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2831934317"/>
              </p:ext>
            </p:extLst>
          </p:nvPr>
        </p:nvGraphicFramePr>
        <p:xfrm>
          <a:off x="1705396" y="1678722"/>
          <a:ext cx="8255032" cy="3703248"/>
        </p:xfrm>
        <a:graphic>
          <a:graphicData uri="http://schemas.openxmlformats.org/drawingml/2006/table">
            <a:tbl>
              <a:tblPr firstRow="1" bandRow="1">
                <a:tableStyleId>{5C22544A-7EE6-4342-B048-85BDC9FD1C3A}</a:tableStyleId>
              </a:tblPr>
              <a:tblGrid>
                <a:gridCol w="2367691">
                  <a:extLst>
                    <a:ext uri="{9D8B030D-6E8A-4147-A177-3AD203B41FA5}">
                      <a16:colId xmlns:a16="http://schemas.microsoft.com/office/drawing/2014/main" val="1573730705"/>
                    </a:ext>
                  </a:extLst>
                </a:gridCol>
                <a:gridCol w="1746657">
                  <a:extLst>
                    <a:ext uri="{9D8B030D-6E8A-4147-A177-3AD203B41FA5}">
                      <a16:colId xmlns:a16="http://schemas.microsoft.com/office/drawing/2014/main" val="2163465775"/>
                    </a:ext>
                  </a:extLst>
                </a:gridCol>
                <a:gridCol w="2175800">
                  <a:extLst>
                    <a:ext uri="{9D8B030D-6E8A-4147-A177-3AD203B41FA5}">
                      <a16:colId xmlns:a16="http://schemas.microsoft.com/office/drawing/2014/main" val="1705304958"/>
                    </a:ext>
                  </a:extLst>
                </a:gridCol>
                <a:gridCol w="1964884">
                  <a:extLst>
                    <a:ext uri="{9D8B030D-6E8A-4147-A177-3AD203B41FA5}">
                      <a16:colId xmlns:a16="http://schemas.microsoft.com/office/drawing/2014/main" val="443534924"/>
                    </a:ext>
                  </a:extLst>
                </a:gridCol>
              </a:tblGrid>
              <a:tr h="1234368">
                <a:tc rowSpan="5">
                  <a:txBody>
                    <a:bodyPr/>
                    <a:lstStyle/>
                    <a:p>
                      <a:pPr algn="ctr">
                        <a:lnSpc>
                          <a:spcPct val="115000"/>
                        </a:lnSpc>
                        <a:spcAft>
                          <a:spcPts val="1000"/>
                        </a:spcAft>
                      </a:pPr>
                      <a:r>
                        <a:rPr lang="es-PY" sz="1600" b="1" dirty="0" smtClean="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1000"/>
                        </a:spcAft>
                      </a:pPr>
                      <a:endParaRPr lang="es-PY" sz="1600" b="1"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s-PY" sz="1600" b="1" dirty="0" smtClean="0">
                          <a:effectLst/>
                          <a:latin typeface="Arial" panose="020B0604020202020204" pitchFamily="34" charset="0"/>
                          <a:ea typeface="Calibri" panose="020F0502020204030204" pitchFamily="34" charset="0"/>
                          <a:cs typeface="Arial" panose="020B0604020202020204" pitchFamily="34" charset="0"/>
                        </a:rPr>
                        <a:t> </a:t>
                      </a:r>
                    </a:p>
                    <a:p>
                      <a:pPr algn="ctr">
                        <a:lnSpc>
                          <a:spcPct val="115000"/>
                        </a:lnSpc>
                        <a:spcAft>
                          <a:spcPts val="1000"/>
                        </a:spcAft>
                      </a:pPr>
                      <a:r>
                        <a:rPr lang="es-PY" sz="1600" b="1" dirty="0" smtClean="0">
                          <a:effectLst/>
                          <a:latin typeface="Arial" panose="020B0604020202020204" pitchFamily="34" charset="0"/>
                          <a:ea typeface="Calibri" panose="020F0502020204030204" pitchFamily="34" charset="0"/>
                          <a:cs typeface="Arial" panose="020B0604020202020204" pitchFamily="34" charset="0"/>
                        </a:rPr>
                        <a:t>GESTIÓN DE LA SALUD</a:t>
                      </a:r>
                    </a:p>
                    <a:p>
                      <a:endParaRPr lang="es-PY" sz="1600" b="1" dirty="0">
                        <a:latin typeface="Arial" panose="020B0604020202020204" pitchFamily="34" charset="0"/>
                        <a:cs typeface="Arial" panose="020B0604020202020204" pitchFamily="34" charset="0"/>
                      </a:endParaRPr>
                    </a:p>
                  </a:txBody>
                  <a:tcPr>
                    <a:solidFill>
                      <a:schemeClr val="accent3"/>
                    </a:solidFill>
                  </a:tcPr>
                </a:tc>
                <a:tc row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PY"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PY"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effectLst/>
                          <a:latin typeface="Arial" panose="020B0604020202020204" pitchFamily="34" charset="0"/>
                          <a:ea typeface="Calibri" panose="020F0502020204030204" pitchFamily="34" charset="0"/>
                          <a:cs typeface="Arial" panose="020B0604020202020204" pitchFamily="34" charset="0"/>
                        </a:rPr>
                        <a:t>GESTIÓN DE RESOLUTIVIDAD EN SALUD</a:t>
                      </a:r>
                    </a:p>
                    <a:p>
                      <a:pPr algn="ctr"/>
                      <a:endParaRPr lang="es-PY" sz="1600" b="1" dirty="0">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PY"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effectLst/>
                          <a:latin typeface="Arial" panose="020B0604020202020204" pitchFamily="34" charset="0"/>
                          <a:ea typeface="Calibri" panose="020F0502020204030204" pitchFamily="34" charset="0"/>
                          <a:cs typeface="Arial" panose="020B0604020202020204" pitchFamily="34" charset="0"/>
                        </a:rPr>
                        <a:t>ATENCIÓN MÉDICA URGENCIAS </a:t>
                      </a:r>
                    </a:p>
                    <a:p>
                      <a:pPr algn="ctr"/>
                      <a:endParaRPr lang="es-PY" sz="16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accent4"/>
                    </a:solidFill>
                  </a:tcPr>
                </a:tc>
                <a:tc>
                  <a:txBody>
                    <a:bodyPr/>
                    <a:lstStyle/>
                    <a:p>
                      <a:pPr algn="ctr">
                        <a:lnSpc>
                          <a:spcPct val="115000"/>
                        </a:lnSpc>
                        <a:spcAft>
                          <a:spcPts val="1000"/>
                        </a:spcAft>
                      </a:pPr>
                      <a:r>
                        <a:rPr lang="es-PY"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ctr"/>
                      <a:r>
                        <a:rPr lang="es-ES" sz="1600" b="1" dirty="0" smtClean="0">
                          <a:solidFill>
                            <a:schemeClr val="bg1"/>
                          </a:solidFill>
                          <a:latin typeface="Arial" panose="020B0604020202020204" pitchFamily="34" charset="0"/>
                          <a:cs typeface="Arial" panose="020B0604020202020204" pitchFamily="34" charset="0"/>
                        </a:rPr>
                        <a:t>MAPA DE PRECESO </a:t>
                      </a:r>
                      <a:endParaRPr lang="es-PY" sz="1600" b="1" dirty="0">
                        <a:solidFill>
                          <a:schemeClr val="bg1"/>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867698762"/>
                  </a:ext>
                </a:extLst>
              </a:tr>
              <a:tr h="791936">
                <a:tc vMerge="1">
                  <a:txBody>
                    <a:bodyPr/>
                    <a:lstStyle/>
                    <a:p>
                      <a:endParaRPr lang="es-PY"/>
                    </a:p>
                  </a:txBody>
                  <a:tcPr/>
                </a:tc>
                <a:tc vMerge="1">
                  <a:txBody>
                    <a:bodyPr/>
                    <a:lstStyle/>
                    <a:p>
                      <a:endParaRPr lang="es-PY"/>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PY"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effectLst/>
                          <a:latin typeface="Arial" panose="020B0604020202020204" pitchFamily="34" charset="0"/>
                          <a:ea typeface="Calibri" panose="020F0502020204030204" pitchFamily="34" charset="0"/>
                          <a:cs typeface="Arial" panose="020B0604020202020204" pitchFamily="34" charset="0"/>
                        </a:rPr>
                        <a:t>ATENCIÓN MÉDICA HOSPITALARIA </a:t>
                      </a:r>
                    </a:p>
                    <a:p>
                      <a:pPr algn="ctr"/>
                      <a:endParaRPr lang="es-PY" sz="16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ADMINISTRACIÓN DE RIESGO </a:t>
                      </a:r>
                    </a:p>
                    <a:p>
                      <a:pPr algn="ctr"/>
                      <a:endParaRPr lang="es-PY" sz="16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753674793"/>
                  </a:ext>
                </a:extLst>
              </a:tr>
              <a:tr h="204108">
                <a:tc vMerge="1">
                  <a:txBody>
                    <a:bodyPr/>
                    <a:lstStyle/>
                    <a:p>
                      <a:endParaRPr lang="es-PY"/>
                    </a:p>
                  </a:txBody>
                  <a:tcPr/>
                </a:tc>
                <a:tc vMerge="1">
                  <a:txBody>
                    <a:bodyPr/>
                    <a:lstStyle/>
                    <a:p>
                      <a:endParaRPr lang="es-PY"/>
                    </a:p>
                  </a:txBody>
                  <a:tcPr/>
                </a:tc>
                <a:tc vMerge="1">
                  <a:txBody>
                    <a:bodyPr/>
                    <a:lstStyle/>
                    <a:p>
                      <a:endParaRPr lang="es-PY"/>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PY"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CONTROLES </a:t>
                      </a:r>
                    </a:p>
                    <a:p>
                      <a:pPr algn="ctr"/>
                      <a:endParaRPr lang="es-PY" sz="16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482691954"/>
                  </a:ext>
                </a:extLst>
              </a:tr>
              <a:tr h="191860">
                <a:tc vMerge="1">
                  <a:txBody>
                    <a:bodyPr/>
                    <a:lstStyle/>
                    <a:p>
                      <a:endParaRPr lang="es-PY"/>
                    </a:p>
                  </a:txBody>
                  <a:tcPr/>
                </a:tc>
                <a:tc vMerge="1">
                  <a:txBody>
                    <a:bodyPr/>
                    <a:lstStyle/>
                    <a:p>
                      <a:endParaRPr lang="es-PY"/>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PY" sz="1600" b="1" dirty="0" smtClean="0">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effectLst/>
                          <a:latin typeface="Arial" panose="020B0604020202020204" pitchFamily="34" charset="0"/>
                          <a:ea typeface="Calibri" panose="020F0502020204030204" pitchFamily="34" charset="0"/>
                          <a:cs typeface="Arial" panose="020B0604020202020204" pitchFamily="34" charset="0"/>
                        </a:rPr>
                        <a:t>ATENCIÓN MÉDICA AMBULATORIA </a:t>
                      </a:r>
                    </a:p>
                    <a:p>
                      <a:pPr algn="ctr"/>
                      <a:endParaRPr lang="es-PY" sz="16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FFFF00"/>
                    </a:solidFill>
                  </a:tcPr>
                </a:tc>
                <a:tc vMerge="1">
                  <a:txBody>
                    <a:bodyPr/>
                    <a:lstStyle/>
                    <a:p>
                      <a:endParaRPr lang="es-PY"/>
                    </a:p>
                  </a:txBody>
                  <a:tcPr/>
                </a:tc>
                <a:extLst>
                  <a:ext uri="{0D108BD9-81ED-4DB2-BD59-A6C34878D82A}">
                    <a16:rowId xmlns:a16="http://schemas.microsoft.com/office/drawing/2014/main" val="2392069372"/>
                  </a:ext>
                </a:extLst>
              </a:tr>
              <a:tr h="395968">
                <a:tc vMerge="1">
                  <a:txBody>
                    <a:bodyPr/>
                    <a:lstStyle/>
                    <a:p>
                      <a:endParaRPr lang="es-PY"/>
                    </a:p>
                  </a:txBody>
                  <a:tcPr/>
                </a:tc>
                <a:tc vMerge="1">
                  <a:txBody>
                    <a:bodyPr/>
                    <a:lstStyle/>
                    <a:p>
                      <a:endParaRPr lang="es-PY"/>
                    </a:p>
                  </a:txBody>
                  <a:tcPr/>
                </a:tc>
                <a:tc vMerge="1">
                  <a:txBody>
                    <a:bodyPr/>
                    <a:lstStyle/>
                    <a:p>
                      <a:endParaRPr lang="es-PY"/>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PY"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s-PY" sz="16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INDICADORES </a:t>
                      </a:r>
                    </a:p>
                    <a:p>
                      <a:pPr algn="ctr"/>
                      <a:endParaRPr lang="es-PY" sz="1600" b="1"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chemeClr val="bg2">
                        <a:lumMod val="50000"/>
                      </a:schemeClr>
                    </a:solidFill>
                  </a:tcPr>
                </a:tc>
                <a:extLst>
                  <a:ext uri="{0D108BD9-81ED-4DB2-BD59-A6C34878D82A}">
                    <a16:rowId xmlns:a16="http://schemas.microsoft.com/office/drawing/2014/main" val="2430405366"/>
                  </a:ext>
                </a:extLst>
              </a:tr>
            </a:tbl>
          </a:graphicData>
        </a:graphic>
      </p:graphicFrame>
      <p:graphicFrame>
        <p:nvGraphicFramePr>
          <p:cNvPr id="22" name="Tabla 21"/>
          <p:cNvGraphicFramePr>
            <a:graphicFrameLocks noGrp="1"/>
          </p:cNvGraphicFramePr>
          <p:nvPr>
            <p:extLst>
              <p:ext uri="{D42A27DB-BD31-4B8C-83A1-F6EECF244321}">
                <p14:modId xmlns:p14="http://schemas.microsoft.com/office/powerpoint/2010/main" val="3829785223"/>
              </p:ext>
            </p:extLst>
          </p:nvPr>
        </p:nvGraphicFramePr>
        <p:xfrm>
          <a:off x="1705396" y="900594"/>
          <a:ext cx="8271361" cy="640080"/>
        </p:xfrm>
        <a:graphic>
          <a:graphicData uri="http://schemas.openxmlformats.org/drawingml/2006/table">
            <a:tbl>
              <a:tblPr firstRow="1" bandRow="1">
                <a:tableStyleId>{5C22544A-7EE6-4342-B048-85BDC9FD1C3A}</a:tableStyleId>
              </a:tblPr>
              <a:tblGrid>
                <a:gridCol w="2311432">
                  <a:extLst>
                    <a:ext uri="{9D8B030D-6E8A-4147-A177-3AD203B41FA5}">
                      <a16:colId xmlns:a16="http://schemas.microsoft.com/office/drawing/2014/main" val="2229994"/>
                    </a:ext>
                  </a:extLst>
                </a:gridCol>
                <a:gridCol w="1747157">
                  <a:extLst>
                    <a:ext uri="{9D8B030D-6E8A-4147-A177-3AD203B41FA5}">
                      <a16:colId xmlns:a16="http://schemas.microsoft.com/office/drawing/2014/main" val="2698114074"/>
                    </a:ext>
                  </a:extLst>
                </a:gridCol>
                <a:gridCol w="2106386">
                  <a:extLst>
                    <a:ext uri="{9D8B030D-6E8A-4147-A177-3AD203B41FA5}">
                      <a16:colId xmlns:a16="http://schemas.microsoft.com/office/drawing/2014/main" val="3609658785"/>
                    </a:ext>
                  </a:extLst>
                </a:gridCol>
                <a:gridCol w="2106386">
                  <a:extLst>
                    <a:ext uri="{9D8B030D-6E8A-4147-A177-3AD203B41FA5}">
                      <a16:colId xmlns:a16="http://schemas.microsoft.com/office/drawing/2014/main" val="33856928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   MACROPROCESO</a:t>
                      </a:r>
                      <a:endParaRPr lang="es-PY" dirty="0" smtClean="0"/>
                    </a:p>
                    <a:p>
                      <a:r>
                        <a:rPr lang="es-ES" dirty="0" smtClean="0"/>
                        <a:t>            </a:t>
                      </a:r>
                      <a:endParaRPr lang="es-PY" dirty="0"/>
                    </a:p>
                  </a:txBody>
                  <a:tcPr>
                    <a:solidFill>
                      <a:schemeClr val="accent3"/>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      PROCESO </a:t>
                      </a:r>
                      <a:endParaRPr lang="es-PY" dirty="0" smtClean="0"/>
                    </a:p>
                    <a:p>
                      <a:endParaRPr lang="es-PY"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   SUBPROCESO</a:t>
                      </a:r>
                      <a:endParaRPr lang="es-PY" dirty="0" smtClean="0"/>
                    </a:p>
                    <a:p>
                      <a:endParaRPr lang="es-PY" dirty="0"/>
                    </a:p>
                  </a:txBody>
                  <a:tcPr>
                    <a:solidFill>
                      <a:schemeClr val="accent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PY" sz="1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PROCEDIMIENTOS </a:t>
                      </a:r>
                    </a:p>
                    <a:p>
                      <a:endParaRPr lang="es-PY" dirty="0"/>
                    </a:p>
                  </a:txBody>
                  <a:tcPr>
                    <a:solidFill>
                      <a:schemeClr val="bg2">
                        <a:lumMod val="50000"/>
                      </a:schemeClr>
                    </a:solidFill>
                  </a:tcPr>
                </a:tc>
                <a:extLst>
                  <a:ext uri="{0D108BD9-81ED-4DB2-BD59-A6C34878D82A}">
                    <a16:rowId xmlns:a16="http://schemas.microsoft.com/office/drawing/2014/main" val="2956385634"/>
                  </a:ext>
                </a:extLst>
              </a:tr>
            </a:tbl>
          </a:graphicData>
        </a:graphic>
      </p:graphicFrame>
      <p:sp>
        <p:nvSpPr>
          <p:cNvPr id="23" name="Flecha abajo 22"/>
          <p:cNvSpPr/>
          <p:nvPr/>
        </p:nvSpPr>
        <p:spPr>
          <a:xfrm>
            <a:off x="5375712" y="6058368"/>
            <a:ext cx="914400" cy="66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4" name="CustomShape 5"/>
          <p:cNvSpPr/>
          <p:nvPr/>
        </p:nvSpPr>
        <p:spPr>
          <a:xfrm>
            <a:off x="1705396" y="273181"/>
            <a:ext cx="8271361" cy="552230"/>
          </a:xfrm>
          <a:prstGeom prst="rect">
            <a:avLst/>
          </a:prstGeom>
          <a:solidFill>
            <a:srgbClr val="CCC1DA"/>
          </a:solidFill>
          <a:ln w="25560">
            <a:solidFill>
              <a:srgbClr val="003300"/>
            </a:solidFill>
            <a:round/>
          </a:ln>
        </p:spPr>
        <p:txBody>
          <a:bodyPr lIns="180000" tIns="76320" rIns="180000" bIns="76320" anchor="ctr"/>
          <a:lstStyle/>
          <a:p>
            <a:r>
              <a:rPr lang="es-PY"/>
              <a:t>DIRECCIONAMIENTO ESTRATÉGICO-MODELO DE GESTIÓN POR PROCESO </a:t>
            </a:r>
          </a:p>
        </p:txBody>
      </p:sp>
      <p:pic>
        <p:nvPicPr>
          <p:cNvPr id="25"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0" y="5959552"/>
            <a:ext cx="4790678" cy="8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849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6957" y="979468"/>
            <a:ext cx="12045043" cy="5878532"/>
          </a:xfrm>
          <a:prstGeom prst="rect">
            <a:avLst/>
          </a:prstGeom>
        </p:spPr>
        <p:txBody>
          <a:bodyPr wrap="square">
            <a:spAutoFit/>
          </a:bodyPr>
          <a:lstStyle/>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10 : ENCUESTA PERCEPCIÓN ELEMENTO ACUERDOS Y COMPROMISOS ÉTICOS  </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10/1 :   VALORACIÓN ENCUESTA ELEMENTO ACUERDOS Y COMPROMISOS ÉTICOS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10/2 : ANÁLISIS  ELEMENTO ACUERDOS Y COMPROMISOS ÉTICOS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11 : VALORACIÓN ENCUESTA ELEMENTO ACUERDOS Y COMPROMISOS ÉTICOS  CONSOLIDADO ENTIDAD</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11/1 : ANÁLISIS  ELEMENTO ACUERDOS Y COMPROMISOS  ÉTICOS CONSOLIDADO INSTITUCIÓN</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12: MATRIZ PLAN DE MEJORAMIENTO DE LA GESTIÓN ÉTICA</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 : ENCUESTA PERCEPCIÓN ELEMENTO DESARROLLO DEL TALENTO HUMANO</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 :   VALORACIÓN ENCUESTA ELEMENTO DESARROLLO DEL TALENTO HUMANO POR AREA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15 : ANÁLISIS  ELEMENTO DESARROLLO DEL TALENTO HUMANO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16 : VALORACIÓN ENCUESTA ELEMENTO DESARROLLO DEL TALENTO HUMANO CONSOLIDADO ENTIDAD</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17 : ANÁLISIS ELEMENTO  DESARROLLO DEL TALENTO HUMANO  – CONSOLIDADO ENTIDAD</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18 : FORMATO PARA LA FORMULACIÓN DE POLÍTICAS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19 : FORMATO PARA LA IMPLEMENTACIÓN DE POLÍTICAS</a:t>
            </a:r>
            <a:endParaRPr lang="es-PY"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5"/>
          <p:cNvSpPr/>
          <p:nvPr/>
        </p:nvSpPr>
        <p:spPr>
          <a:xfrm>
            <a:off x="1395153" y="238469"/>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336813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425166"/>
            <a:ext cx="9378043"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s-ES" sz="2000" dirty="0">
                <a:latin typeface="Arial" panose="020B0604020202020204" pitchFamily="34" charset="0"/>
                <a:cs typeface="Arial" panose="020B0604020202020204" pitchFamily="34" charset="0"/>
              </a:rPr>
              <a:t>El Modelo Estándar de Control Interno del Paraguay – MECIP – propone a las Instituciones Públicas del Paraguay una estructura de Control Interno para la organización y los principios, fundamentos y conceptos básicos que la sustentan, como una herramienta de apoyo a su propia gestión.</a:t>
            </a:r>
            <a:endParaRPr lang="es-PY" sz="2000" dirty="0">
              <a:latin typeface="Arial" panose="020B0604020202020204" pitchFamily="34" charset="0"/>
              <a:cs typeface="Arial" panose="020B0604020202020204" pitchFamily="34" charset="0"/>
            </a:endParaRPr>
          </a:p>
        </p:txBody>
      </p:sp>
      <p:sp>
        <p:nvSpPr>
          <p:cNvPr id="5" name="Rectángulo 4"/>
          <p:cNvSpPr/>
          <p:nvPr/>
        </p:nvSpPr>
        <p:spPr>
          <a:xfrm>
            <a:off x="669471" y="3159637"/>
            <a:ext cx="11522529"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s-ES" sz="2000" dirty="0" smtClean="0">
                <a:latin typeface="Arial" panose="020B0604020202020204" pitchFamily="34" charset="0"/>
                <a:cs typeface="Arial" panose="020B0604020202020204" pitchFamily="34" charset="0"/>
              </a:rPr>
              <a:t>EL OBJETO DE ESTA NORMA ES DEFINIR “QUÉ” ES LO QUE SE DEBE HACER PARA  ASEGURAR UN ADECUADO NIVEL DE CONTROL INTERNO, DEJANDO EN MANOS DE LAS INSTITUCIONES LA RESPONSABILIDAD DE DECIDIR EL “CÓMO” ESOS REQUISITOS SERÁN ALCANZADOS.</a:t>
            </a:r>
            <a:endParaRPr lang="es-PY" sz="2000" dirty="0">
              <a:latin typeface="Arial" panose="020B0604020202020204" pitchFamily="34" charset="0"/>
              <a:cs typeface="Arial" panose="020B0604020202020204" pitchFamily="34" charset="0"/>
            </a:endParaRPr>
          </a:p>
        </p:txBody>
      </p:sp>
      <p:sp>
        <p:nvSpPr>
          <p:cNvPr id="7" name="Rectángulo 6"/>
          <p:cNvSpPr/>
          <p:nvPr/>
        </p:nvSpPr>
        <p:spPr>
          <a:xfrm>
            <a:off x="228600" y="5316532"/>
            <a:ext cx="11723913" cy="1015663"/>
          </a:xfrm>
          <a:prstGeom prst="rect">
            <a:avLst/>
          </a:prstGeom>
          <a:solidFill>
            <a:srgbClr val="FFC000"/>
          </a:solidFill>
        </p:spPr>
        <p:txBody>
          <a:bodyPr wrap="square">
            <a:spAutoFit/>
          </a:bodyPr>
          <a:lstStyle/>
          <a:p>
            <a:r>
              <a:rPr lang="es-PY" sz="2000" dirty="0">
                <a:latin typeface="Arial" panose="020B0604020202020204" pitchFamily="34" charset="0"/>
                <a:cs typeface="Arial" panose="020B0604020202020204" pitchFamily="34" charset="0"/>
              </a:rPr>
              <a:t>El esquema definido en esta norma continúa sustentándose en los tres fundamentos esenciales en los que se ha venido soportando el Control Interno, a saber: Autocontrol, Autogestión y Autorregulación, pilares que siguen siendo la base para un control efectivo en la administración pública.</a:t>
            </a:r>
          </a:p>
        </p:txBody>
      </p:sp>
      <p:sp>
        <p:nvSpPr>
          <p:cNvPr id="9" name="Rectángulo redondeado 8"/>
          <p:cNvSpPr/>
          <p:nvPr/>
        </p:nvSpPr>
        <p:spPr>
          <a:xfrm>
            <a:off x="1295400" y="305250"/>
            <a:ext cx="905691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atin typeface="Arial" panose="020B0604020202020204" pitchFamily="34" charset="0"/>
                <a:cs typeface="Arial" panose="020B0604020202020204" pitchFamily="34" charset="0"/>
              </a:rPr>
              <a:t>HOSPITAL DE TRAUMA </a:t>
            </a:r>
            <a:r>
              <a:rPr lang="es-ES" sz="2400" b="1" u="sng" dirty="0" smtClean="0">
                <a:solidFill>
                  <a:schemeClr val="tx2"/>
                </a:solidFill>
                <a:latin typeface="Arial" panose="020B0604020202020204" pitchFamily="34" charset="0"/>
                <a:cs typeface="Arial" panose="020B0604020202020204" pitchFamily="34" charset="0"/>
              </a:rPr>
              <a:t>PROF. DR. MANUEL GIAGNI- </a:t>
            </a:r>
            <a:r>
              <a:rPr lang="es-ES" sz="2400" b="1" dirty="0" smtClean="0">
                <a:solidFill>
                  <a:schemeClr val="tx2"/>
                </a:solidFill>
                <a:latin typeface="Arial" panose="020B0604020202020204" pitchFamily="34" charset="0"/>
                <a:cs typeface="Arial" panose="020B0604020202020204" pitchFamily="34" charset="0"/>
              </a:rPr>
              <a:t>MECIP </a:t>
            </a:r>
            <a:endParaRPr lang="es-PY"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55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9857" y="1227293"/>
            <a:ext cx="11413671" cy="5099858"/>
          </a:xfrm>
          <a:prstGeom prst="rect">
            <a:avLst/>
          </a:prstGeom>
        </p:spPr>
        <p:txBody>
          <a:bodyPr wrap="square">
            <a:spAutoFit/>
          </a:bodyPr>
          <a:lstStyle/>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20 : ENCUESTA PERCEPCIÓN ELEMENTO PROTOCOLOS DE BUEN GOBIERNO</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21 :   VALORACIÓN ENCUESTA ELEMENTO PROTOCOLOS DE BUEN GOBIERNO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22 ANÁLISIS ELEMENTO PROTOCOLOS DE BUEN GOBIERNO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23 : VALORACIÓN ENCUESTA ELEMENTO PROTOCOLOS DE BUEN GOBIERNO CONSOLIDADO ENTIDAD</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24 : ANÁLISIS  ELEMENTO PROTOCOLOS DE BUEN GOBIERNO – CONSOLIDADO ENTIDAD</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25 : ENCUESTA PERCEPCIÓN ELEMENTO PLANES Y PROGRAMAS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26 :   VALORACIÓN ENCUESTA ELEMENTO PLANES Y PROGRAMAS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27 : ANÁLISIS  ELEMENTO PLANES Y PROGRAMAS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28: VALORACIÓN ENCUESTA ELEMENTO PLANES Y PROGRAMAS  CONSOLIDADO </a:t>
            </a:r>
            <a:r>
              <a:rPr lang="es-PY" sz="1600" dirty="0" smtClean="0">
                <a:latin typeface="Arial" panose="020B0604020202020204" pitchFamily="34" charset="0"/>
                <a:ea typeface="Calibri" panose="020F0502020204030204" pitchFamily="34" charset="0"/>
                <a:cs typeface="Times New Roman" panose="02020603050405020304" pitchFamily="18" charset="0"/>
              </a:rPr>
              <a:t>INSTITUCIÓN</a:t>
            </a:r>
          </a:p>
          <a:p>
            <a:r>
              <a:rPr lang="es-PY" sz="1600" dirty="0"/>
              <a:t>FORMATO 29 : ANÁLISIS  ELEMENTO PLANES Y PROGRAMAS  – CONSOLIDADO INSTITUCIÓN</a:t>
            </a:r>
          </a:p>
          <a:p>
            <a:endParaRPr lang="es-PY" sz="1600" dirty="0" smtClean="0"/>
          </a:p>
          <a:p>
            <a:r>
              <a:rPr lang="es-PY" sz="1600" dirty="0" smtClean="0"/>
              <a:t>FORMATO </a:t>
            </a:r>
            <a:r>
              <a:rPr lang="es-PY" sz="1600" dirty="0"/>
              <a:t>30 : ANÁLISIS  ESTRATÉGICO EXTERNO</a:t>
            </a:r>
          </a:p>
          <a:p>
            <a:pPr>
              <a:lnSpc>
                <a:spcPct val="115000"/>
              </a:lnSpc>
              <a:spcAft>
                <a:spcPts val="1000"/>
              </a:spcAft>
            </a:pPr>
            <a:endParaRPr lang="es-PY"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5"/>
          <p:cNvSpPr/>
          <p:nvPr/>
        </p:nvSpPr>
        <p:spPr>
          <a:xfrm>
            <a:off x="1525781" y="119892"/>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1469882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0243" y="945268"/>
            <a:ext cx="12295414" cy="5644109"/>
          </a:xfrm>
          <a:prstGeom prst="rect">
            <a:avLst/>
          </a:prstGeom>
        </p:spPr>
        <p:txBody>
          <a:bodyPr wrap="square">
            <a:spAutoFit/>
          </a:bodyPr>
          <a:lstStyle/>
          <a:p>
            <a:pPr>
              <a:lnSpc>
                <a:spcPct val="115000"/>
              </a:lnSpc>
              <a:spcAft>
                <a:spcPts val="1000"/>
              </a:spcAft>
            </a:pPr>
            <a:r>
              <a:rPr lang="es-PY" dirty="0" smtClean="0">
                <a:latin typeface="Arial" panose="020B0604020202020204" pitchFamily="34" charset="0"/>
                <a:ea typeface="Calibri" panose="020F0502020204030204" pitchFamily="34" charset="0"/>
                <a:cs typeface="Times New Roman" panose="02020603050405020304" pitchFamily="18" charset="0"/>
              </a:rPr>
              <a:t>  </a:t>
            </a:r>
            <a:r>
              <a:rPr lang="es-PY" dirty="0">
                <a:latin typeface="Arial" panose="020B0604020202020204" pitchFamily="34" charset="0"/>
                <a:ea typeface="Calibri" panose="020F0502020204030204" pitchFamily="34" charset="0"/>
                <a:cs typeface="Times New Roman" panose="02020603050405020304" pitchFamily="18" charset="0"/>
              </a:rPr>
              <a:t>FORMULARIO 38 : IDENTIFICACIÓN  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39 : IDENTIFICACIÓN SUBPROCESOS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40 : CADENA DE VALOR</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41 :MATRIZ DE RELACIÓN DE OBJETIVOS MACRO PROCESO/PROCESOS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42 : NORMO GRAMA</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45 : MAPA DE 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smtClean="0">
                <a:latin typeface="Arial" panose="020B0604020202020204" pitchFamily="34" charset="0"/>
                <a:ea typeface="Calibri" panose="020F0502020204030204" pitchFamily="34" charset="0"/>
                <a:cs typeface="Times New Roman" panose="02020603050405020304" pitchFamily="18" charset="0"/>
              </a:rPr>
              <a:t> FORMULARIO </a:t>
            </a:r>
            <a:r>
              <a:rPr lang="es-PY" dirty="0">
                <a:latin typeface="Arial" panose="020B0604020202020204" pitchFamily="34" charset="0"/>
                <a:ea typeface="Calibri" panose="020F0502020204030204" pitchFamily="34" charset="0"/>
                <a:cs typeface="Times New Roman" panose="02020603050405020304" pitchFamily="18" charset="0"/>
              </a:rPr>
              <a:t>46: DETERMINACIÓN PRODUCTOS, CLIENTES Y/O GRUPOS DE INTERÉS– </a:t>
            </a:r>
            <a:r>
              <a:rPr lang="es-PY" dirty="0" smtClean="0">
                <a:latin typeface="Arial" panose="020B0604020202020204" pitchFamily="34" charset="0"/>
                <a:ea typeface="Calibri" panose="020F0502020204030204" pitchFamily="34" charset="0"/>
                <a:cs typeface="Times New Roman" panose="02020603050405020304" pitchFamily="18" charset="0"/>
              </a:rPr>
              <a:t>     PROCESO/SUBPROCESO</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47: DETERMINACIÓN INSUMOS PROVEEDORES PROCESO/SUBPROCESO</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48: DEFINICIÓN ACTIVIDADES EN LOS PROCESOS/SUBPROCESOS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49: IDENTIFICACIÓN TAREAS EN LA ACTIVIDAD DE LOS PROCESOS/SUBPROCESOS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50: INFORME PROCESO/ SUBPROCESO – GRUPOS DE INTERÉS EXTERNO </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FORMULARIO 50/2: INFORME PROCESO/ SUBPROCESO – GRUPOS DE INTERÉS/ INTERNO</a:t>
            </a:r>
            <a:endParaRPr lang="es-PY" dirty="0"/>
          </a:p>
        </p:txBody>
      </p:sp>
      <p:sp>
        <p:nvSpPr>
          <p:cNvPr id="3" name="CustomShape 5"/>
          <p:cNvSpPr/>
          <p:nvPr/>
        </p:nvSpPr>
        <p:spPr>
          <a:xfrm>
            <a:off x="1395153" y="238469"/>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388918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4929" y="970246"/>
            <a:ext cx="11947071" cy="5772349"/>
          </a:xfrm>
          <a:prstGeom prst="rect">
            <a:avLst/>
          </a:prstGeom>
        </p:spPr>
        <p:txBody>
          <a:bodyPr wrap="square">
            <a:spAutoFit/>
          </a:bodyPr>
          <a:lstStyle/>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51 : ENCUESTA PERCEPCIÓN ESTRUCTURA ORGANIZACIONAL</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52 :   VALORACIÓN ENCUESTA ESTRUCTURA ORGANIZACIONAL POR ÁREA ORGANIZACIONAL</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53 : ANÁLISIS  ESTRUCTURA ORGANIZACIONAL ÁREA ORGANIZACIONAL</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54 : VALORACIÓN ENCUESTA ESTRUCTURA ORGANIZACIONAL CONSOLIDADO INSTITUCIÓN</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55 : ANÁLISIS  ESTRUCTURA ORGANIZACIONAL  – CONSOLIDADO INSTITUCIÓN</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56 : ORGANIGRAMA – DISEÑO ESTRUCTURA ORGANIZACIONAL ORIENTADA A 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57 :  MATRIZ RELACIÓN MACRO PROCESOS Y ÁREAS ORGANIZACIONALES – PRIMER NIVEL</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58 :  MATRIZ RELACIÓN PROCESOS Y ÁREAS ORGANIZACIONALES – SEGUNDO NIVEL</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59 :  DISEÑO PLANTA DE PERSONAL – PROCESOS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60 :  DISEÑO PLANTA DE PERSONAL – PROYECTOS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61 :  DISEÑO PLANTA DE PERSONAL – CONSOLIDADO INSTITUCIÓN</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FORMATO 62: PARÁMETROS DEFINICIÓN DE CARGOS</a:t>
            </a:r>
            <a:endParaRPr lang="es-PY" sz="2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Arial" panose="020B0604020202020204" pitchFamily="34" charset="0"/>
                <a:ea typeface="Calibri" panose="020F0502020204030204" pitchFamily="34" charset="0"/>
                <a:cs typeface="Times New Roman" panose="02020603050405020304" pitchFamily="18" charset="0"/>
              </a:rPr>
              <a:t> FORMATO -63 :FORMATO: CONTEXTO ESTRATÉGICO – ANÁLISIS EXTERNO</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5"/>
          <p:cNvSpPr/>
          <p:nvPr/>
        </p:nvSpPr>
        <p:spPr>
          <a:xfrm>
            <a:off x="1395153" y="238469"/>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1308160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71499" y="887036"/>
            <a:ext cx="11429999" cy="5732018"/>
          </a:xfrm>
          <a:prstGeom prst="rect">
            <a:avLst/>
          </a:prstGeom>
        </p:spPr>
        <p:txBody>
          <a:bodyPr wrap="square">
            <a:spAutoFit/>
          </a:bodyPr>
          <a:lstStyle/>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-64: CONTEXTO ESTRATÉGICO - ANÁLISIS INTERNO</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-65: INFORME DE CONTEXTO ESTRATÉGICO</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-66: IDENTIFICACIÓN DE RIESGOS - OBJETIVOS INSTITUCIONALES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-67: IDENTIFICACIÓN DE RIESGOS - MACRO PROCESOS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-67:  IDENTIFICACIÓN DE RIESGOS – PROCESOS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-68:  IDENTIFICACIÓN DE RIESGOS – PROCESOS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-69: IDENTIFICACIÓN DE RIESGOS – SUBPROCESOS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70: IDENTIFICACIÓN DE RIESGOS – ACTIVIDADES SUBPROCESO N° 01 ATENCIÓN MÉDICA DE URGENCIA  </a:t>
            </a:r>
            <a:endParaRPr lang="es-PY"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smtClean="0">
                <a:latin typeface="Arial" panose="020B0604020202020204" pitchFamily="34" charset="0"/>
                <a:ea typeface="Calibri" panose="020F0502020204030204" pitchFamily="34" charset="0"/>
                <a:cs typeface="Times New Roman" panose="02020603050405020304" pitchFamily="18" charset="0"/>
              </a:rPr>
              <a:t>FORMATO </a:t>
            </a:r>
            <a:r>
              <a:rPr lang="es-PY" sz="1600" dirty="0">
                <a:latin typeface="Arial" panose="020B0604020202020204" pitchFamily="34" charset="0"/>
                <a:ea typeface="Calibri" panose="020F0502020204030204" pitchFamily="34" charset="0"/>
                <a:cs typeface="Times New Roman" panose="02020603050405020304" pitchFamily="18" charset="0"/>
              </a:rPr>
              <a:t>70-1 : IDENTIFICACIÓN DE RIESGOS – ACTIVIDADES SUBPROCESO N° 02   :  ATENCIÓN MEDICA AMBULATORIA INTRA-MURO   </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70-2 : IDENTIFICACIÓN DE RIESGOS – ACTIVIDADES SUBPROCESO  N° 03 :ATENCIÓN MEDICA </a:t>
            </a:r>
            <a:r>
              <a:rPr lang="es-PY" sz="1600" dirty="0" smtClean="0">
                <a:latin typeface="Arial" panose="020B0604020202020204" pitchFamily="34" charset="0"/>
                <a:ea typeface="Calibri" panose="020F0502020204030204" pitchFamily="34" charset="0"/>
                <a:cs typeface="Times New Roman" panose="02020603050405020304" pitchFamily="18" charset="0"/>
              </a:rPr>
              <a:t>HOSPITALARIA</a:t>
            </a:r>
            <a:endParaRPr lang="es-PY"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smtClean="0">
                <a:latin typeface="Arial" panose="020B0604020202020204" pitchFamily="34" charset="0"/>
                <a:ea typeface="Calibri" panose="020F0502020204030204" pitchFamily="34" charset="0"/>
                <a:cs typeface="Times New Roman" panose="02020603050405020304" pitchFamily="18" charset="0"/>
              </a:rPr>
              <a:t>FORMATO </a:t>
            </a:r>
            <a:r>
              <a:rPr lang="es-PY" sz="1600" dirty="0">
                <a:latin typeface="Arial" panose="020B0604020202020204" pitchFamily="34" charset="0"/>
                <a:ea typeface="Calibri" panose="020F0502020204030204" pitchFamily="34" charset="0"/>
                <a:cs typeface="Times New Roman" panose="02020603050405020304" pitchFamily="18" charset="0"/>
              </a:rPr>
              <a:t>-71: CALIFICACIÓN Y EVALUACIÓN DE RIESGOS - OBJETIVOS INSTITUCIONALES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-72: CALIFICACIÓN Y EVALUACIÓN DE RIESGOS - MACROPROCESOS</a:t>
            </a:r>
            <a:endParaRPr lang="es-PY"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5"/>
          <p:cNvSpPr/>
          <p:nvPr/>
        </p:nvSpPr>
        <p:spPr>
          <a:xfrm>
            <a:off x="1362496" y="24563"/>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2009842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3527" y="897731"/>
            <a:ext cx="11576957" cy="5293950"/>
          </a:xfrm>
          <a:prstGeom prst="rect">
            <a:avLst/>
          </a:prstGeom>
        </p:spPr>
        <p:txBody>
          <a:bodyPr wrap="square">
            <a:spAutoFit/>
          </a:bodyPr>
          <a:lstStyle/>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-73:  CALIFICACIÓN Y EVALUACIÓN DE RIESGOS - PROCESO</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-74:CALIFICACIÓN Y EVALUACIÓN DE RIESGOS - SUBPROCESOS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-75: CALIFICACIÓN Y EVALUACIÓN DE RIESGOS - ACTIVIDADES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-76: PONDERACIÓN OBJETIVOS INSTITUCIONALES Y RIESGOS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-77:  PONDERACIÓN MACROPROCESOS Y RIESGOS                                                                                                   </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75: CALIFICACIÓN Y EVALUACIÓN DE RIESGOS - ACTIVIDADES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80: PONDERACIÓN ACTIVIDADES Y RIESGOS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85: PRIORIZACIÓN RIESGOS Y ACTIVIDADES   </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90: MAPA DE RIESGOS - ACTIVIDADES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91: DEFINICIÓN POLÍTICAS ADMINISTRACIÓN DE RIESGOS - OBJETIVOS INSTITUCIONALES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95 :    DISEÑO DE CONTROLES Y ANÁLISIS DE EFECTIVIDAD</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96 :      ANÁLISIS DE EFECTIVIDAD DE LOS CONTROLES EXISTENTES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99 : TABLERO DE INDICADORES DE SEGUNDO NIVEL - MODELO DE OPERACIÓN POR PROCESOS</a:t>
            </a:r>
            <a:endParaRPr lang="es-PY"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5"/>
          <p:cNvSpPr/>
          <p:nvPr/>
        </p:nvSpPr>
        <p:spPr>
          <a:xfrm>
            <a:off x="1378824" y="214872"/>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1664849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5428" y="1092088"/>
            <a:ext cx="11756572" cy="4241354"/>
          </a:xfrm>
          <a:prstGeom prst="rect">
            <a:avLst/>
          </a:prstGeom>
        </p:spPr>
        <p:txBody>
          <a:bodyPr wrap="square">
            <a:spAutoFit/>
          </a:bodyPr>
          <a:lstStyle/>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138 : CUESTIONARIO DE AUTOEVALUACIÓN DE CONTROL POR DEPENDENCIA</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139 : VALORACIÓN ENCUESTA AUTOEVALUACIÓN AL CONTROL – CONSOLIDADO INSTITUCIONAL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139-1 : VALORACIÓN ENCUESTA AUTOEVALUACIÓN AL CONTROL – ÁREA ORGANIZACIONAL - DIRECCIÓN GENERAL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139-2 : VALORACIÓN ENCUESTA AUTOEVALUACIÓN AL CONTROL – ÁREA ORGANIZACIONAL - DIRECCIÓN ADMINISTRATIVA</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139-3 : VALORACIÓN ENCUESTA AUTOEVALUACIÓN AL CONTROL – ÁREA ORGANIZACIONAL - DIRECCIÓN DE RECURSOS HUMANOS</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139-4 : VALORACIÓN ENCUESTA AUTOEVALUACIÓN AL CONTROL – ÁREA ORGANIZACIONAL - DIRECCIÓN MÉDICA</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140-1 : CONSOLIDACIÓN VALORACIÓN ENCUESTA AUTOEVALUACIÓN AL CONTROL – AREA ORGANIZACIONAL - DIRECCIÓN </a:t>
            </a:r>
            <a:r>
              <a:rPr lang="es-PY" sz="1600" dirty="0" smtClean="0">
                <a:latin typeface="Arial" panose="020B0604020202020204" pitchFamily="34" charset="0"/>
                <a:ea typeface="Calibri" panose="020F0502020204030204" pitchFamily="34" charset="0"/>
                <a:cs typeface="Times New Roman" panose="02020603050405020304" pitchFamily="18" charset="0"/>
              </a:rPr>
              <a:t>GENERAL</a:t>
            </a:r>
            <a:endParaRPr lang="es-PY"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ustomShape 5"/>
          <p:cNvSpPr/>
          <p:nvPr/>
        </p:nvSpPr>
        <p:spPr>
          <a:xfrm>
            <a:off x="1754381" y="0"/>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2587043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8600" y="1356837"/>
            <a:ext cx="11963400" cy="6046784"/>
          </a:xfrm>
          <a:prstGeom prst="rect">
            <a:avLst/>
          </a:prstGeom>
        </p:spPr>
        <p:txBody>
          <a:bodyPr wrap="square">
            <a:spAutoFit/>
          </a:bodyPr>
          <a:lstStyle/>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140-2:CONSOLIDACIÓN VALORACIÓN ENCUESTA AUTOEVALUACIÓN AL CONTROL – AREA ORGANIZACIONAL - DIRECCIÓN ADMINISTRATIVA</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140-3 : CONSOLIDACIÓN VALORACIÓN ENCUESTA AUTOEVALUACIÓN AL CONTROL – AREA ORGANIZACIONAL - DIRECCIÓN DE RECURSOS </a:t>
            </a:r>
            <a:r>
              <a:rPr lang="es-PY" sz="1600" dirty="0" smtClean="0">
                <a:latin typeface="Arial" panose="020B0604020202020204" pitchFamily="34" charset="0"/>
                <a:ea typeface="Calibri" panose="020F0502020204030204" pitchFamily="34" charset="0"/>
                <a:cs typeface="Times New Roman" panose="02020603050405020304" pitchFamily="18" charset="0"/>
              </a:rPr>
              <a:t>HUMANOS</a:t>
            </a:r>
          </a:p>
          <a:p>
            <a:pPr>
              <a:lnSpc>
                <a:spcPct val="115000"/>
              </a:lnSpc>
              <a:spcAft>
                <a:spcPts val="1000"/>
              </a:spcAft>
            </a:pPr>
            <a:r>
              <a:rPr lang="es-PY" sz="1600" dirty="0" smtClean="0">
                <a:latin typeface="Arial" panose="020B0604020202020204" pitchFamily="34" charset="0"/>
                <a:ea typeface="Calibri" panose="020F0502020204030204" pitchFamily="34" charset="0"/>
                <a:cs typeface="Times New Roman" panose="02020603050405020304" pitchFamily="18" charset="0"/>
              </a:rPr>
              <a:t>FORMATO </a:t>
            </a:r>
            <a:r>
              <a:rPr lang="es-PY" sz="1600" dirty="0">
                <a:latin typeface="Arial" panose="020B0604020202020204" pitchFamily="34" charset="0"/>
                <a:ea typeface="Calibri" panose="020F0502020204030204" pitchFamily="34" charset="0"/>
                <a:cs typeface="Times New Roman" panose="02020603050405020304" pitchFamily="18" charset="0"/>
              </a:rPr>
              <a:t>140-4 : CONSOLIDACIÓN VALORACIÓN ENCUESTA AUTOEVALUACIÓN AL CONTROL – AREA ORGANIZACIONAL - DIRECCIÓN MÉDICA</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141:  ANÁLISIS AUTOEVALUACIÓN DEL CONTROL – POR ÁREA ORGANIZACIONAL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142 : VALORACIÓN AUTOEVALUACIÓN DE CONTROL  – CONSOLIDADO INSTITUCIÓN</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143 : ANÁLISIS AUTOEVALUACIÓN DEL CONTROL – CONSOLIDADO INSTITUCIÓN</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144: CONSOLIDACIÓN VALORACIÓN ENCUESTA AUTOEVALUACIÓN AL CONTROL – CONSOLIDADO INSTITUCIONAL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FORMATO 212: PLAN DE MEJORAMIENTO INSTITUCIONAL</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1600" dirty="0">
                <a:latin typeface="Arial" panose="020B0604020202020204" pitchFamily="34" charset="0"/>
                <a:ea typeface="Calibri" panose="020F0502020204030204" pitchFamily="34" charset="0"/>
                <a:cs typeface="Times New Roman" panose="02020603050405020304" pitchFamily="18" charset="0"/>
              </a:rPr>
              <a:t> </a:t>
            </a:r>
            <a:endParaRPr lang="es-PY"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sz="2800"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s-PY" sz="2800" dirty="0">
                <a:latin typeface="Calibri" panose="020F0502020204030204" pitchFamily="34" charset="0"/>
                <a:ea typeface="Calibri" panose="020F0502020204030204" pitchFamily="34" charset="0"/>
                <a:cs typeface="Times New Roman" panose="02020603050405020304" pitchFamily="18" charset="0"/>
              </a:rPr>
              <a:t> </a:t>
            </a:r>
            <a:endParaRPr lang="es-PY"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stomShape 5"/>
          <p:cNvSpPr/>
          <p:nvPr/>
        </p:nvSpPr>
        <p:spPr>
          <a:xfrm>
            <a:off x="1362496" y="418083"/>
            <a:ext cx="8255032" cy="552230"/>
          </a:xfrm>
          <a:prstGeom prst="rect">
            <a:avLst/>
          </a:prstGeom>
          <a:solidFill>
            <a:srgbClr val="CCC1DA"/>
          </a:solidFill>
          <a:ln w="25560">
            <a:solidFill>
              <a:srgbClr val="003300"/>
            </a:solidFill>
            <a:round/>
          </a:ln>
        </p:spPr>
        <p:txBody>
          <a:bodyPr lIns="180000" tIns="76320" rIns="180000" bIns="76320" anchor="ctr"/>
          <a:lstStyle/>
          <a:p>
            <a:pPr marL="457200" indent="-442913" algn="ctr">
              <a:lnSpc>
                <a:spcPct val="170000"/>
              </a:lnSpc>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es-CO" sz="2000" b="1" dirty="0" smtClean="0">
                <a:solidFill>
                  <a:srgbClr val="000066"/>
                </a:solidFill>
                <a:latin typeface="Century Gothic" pitchFamily="32" charset="0"/>
                <a:ea typeface="Droid Sans Fallback" charset="0"/>
                <a:cs typeface="Droid Sans Fallback" charset="0"/>
              </a:rPr>
              <a:t>Alcance de trabajos   </a:t>
            </a:r>
            <a:endParaRPr lang="es-CO" sz="2000" b="1" dirty="0">
              <a:solidFill>
                <a:srgbClr val="000066"/>
              </a:solidFill>
              <a:latin typeface="Century Gothic" pitchFamily="32" charset="0"/>
              <a:ea typeface="Droid Sans Fallback" charset="0"/>
              <a:cs typeface="Droid Sans Fallback" charset="0"/>
            </a:endParaRPr>
          </a:p>
        </p:txBody>
      </p:sp>
    </p:spTree>
    <p:extLst>
      <p:ext uri="{BB962C8B-B14F-4D97-AF65-F5344CB8AC3E}">
        <p14:creationId xmlns:p14="http://schemas.microsoft.com/office/powerpoint/2010/main" val="2298045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7878" y="909962"/>
            <a:ext cx="4926364" cy="5993500"/>
          </a:xfrm>
          <a:prstGeom prst="rect">
            <a:avLst/>
          </a:prstGeom>
        </p:spPr>
      </p:pic>
      <p:grpSp>
        <p:nvGrpSpPr>
          <p:cNvPr id="3" name="Grupo 2"/>
          <p:cNvGrpSpPr/>
          <p:nvPr/>
        </p:nvGrpSpPr>
        <p:grpSpPr>
          <a:xfrm>
            <a:off x="5896900" y="3321937"/>
            <a:ext cx="4816922" cy="2834848"/>
            <a:chOff x="-115036" y="-133616"/>
            <a:chExt cx="3177050" cy="1804853"/>
          </a:xfrm>
        </p:grpSpPr>
        <p:sp>
          <p:nvSpPr>
            <p:cNvPr id="4" name="Triángulo isósceles 3"/>
            <p:cNvSpPr/>
            <p:nvPr/>
          </p:nvSpPr>
          <p:spPr>
            <a:xfrm>
              <a:off x="561639" y="368144"/>
              <a:ext cx="1567545" cy="837122"/>
            </a:xfrm>
            <a:prstGeom prst="triangle">
              <a:avLst/>
            </a:prstGeom>
            <a:solidFill>
              <a:schemeClr val="accent4">
                <a:lumMod val="40000"/>
                <a:lumOff val="6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GT" sz="1350"/>
            </a:p>
          </p:txBody>
        </p:sp>
        <p:sp>
          <p:nvSpPr>
            <p:cNvPr id="5" name="CuadroTexto 11"/>
            <p:cNvSpPr txBox="1"/>
            <p:nvPr/>
          </p:nvSpPr>
          <p:spPr>
            <a:xfrm>
              <a:off x="771484" y="-133616"/>
              <a:ext cx="1094212" cy="372307"/>
            </a:xfrm>
            <a:prstGeom prst="rect">
              <a:avLst/>
            </a:prstGeom>
            <a:noFill/>
          </p:spPr>
          <p:txBody>
            <a:bodyPr wrap="square" rtlCol="0">
              <a:spAutoFit/>
            </a:bodyPr>
            <a:lstStyle/>
            <a:p>
              <a:pPr algn="ctr"/>
              <a:r>
                <a:rPr lang="en-US" sz="1600" dirty="0" smtClean="0">
                  <a:solidFill>
                    <a:srgbClr val="365F91"/>
                  </a:solidFill>
                  <a:latin typeface="Calibri" panose="020F0502020204030204" pitchFamily="34" charset="0"/>
                  <a:ea typeface="Times New Roman" panose="02020603050405020304" pitchFamily="18" charset="0"/>
                  <a:cs typeface="Times New Roman" panose="02020603050405020304" pitchFamily="18" charset="0"/>
                </a:rPr>
                <a:t>DISEÑO DE LA CALIDAD</a:t>
              </a:r>
              <a:endParaRPr lang="es-GT" sz="1600" dirty="0">
                <a:latin typeface="Times New Roman" panose="02020603050405020304" pitchFamily="18" charset="0"/>
                <a:ea typeface="Times New Roman" panose="02020603050405020304" pitchFamily="18" charset="0"/>
              </a:endParaRPr>
            </a:p>
          </p:txBody>
        </p:sp>
        <p:sp>
          <p:nvSpPr>
            <p:cNvPr id="6" name="CuadroTexto 12"/>
            <p:cNvSpPr txBox="1"/>
            <p:nvPr/>
          </p:nvSpPr>
          <p:spPr>
            <a:xfrm>
              <a:off x="2025256" y="1298930"/>
              <a:ext cx="1036758" cy="372307"/>
            </a:xfrm>
            <a:prstGeom prst="rect">
              <a:avLst/>
            </a:prstGeom>
            <a:noFill/>
          </p:spPr>
          <p:txBody>
            <a:bodyPr wrap="square" rtlCol="0">
              <a:spAutoFit/>
            </a:bodyPr>
            <a:lstStyle/>
            <a:p>
              <a:pPr algn="ctr"/>
              <a:r>
                <a:rPr lang="en-US" sz="1600" dirty="0" smtClean="0">
                  <a:solidFill>
                    <a:srgbClr val="365F91"/>
                  </a:solidFill>
                  <a:latin typeface="Calibri" panose="020F0502020204030204" pitchFamily="34" charset="0"/>
                  <a:ea typeface="Times New Roman" panose="02020603050405020304" pitchFamily="18" charset="0"/>
                  <a:cs typeface="Times New Roman" panose="02020603050405020304" pitchFamily="18" charset="0"/>
                </a:rPr>
                <a:t>CONTROL DE LA CALIDAD</a:t>
              </a:r>
              <a:endParaRPr lang="es-GT" sz="1600" dirty="0">
                <a:latin typeface="Times New Roman" panose="02020603050405020304" pitchFamily="18" charset="0"/>
                <a:ea typeface="Times New Roman" panose="02020603050405020304" pitchFamily="18" charset="0"/>
              </a:endParaRPr>
            </a:p>
          </p:txBody>
        </p:sp>
        <p:sp>
          <p:nvSpPr>
            <p:cNvPr id="7" name="CuadroTexto 13"/>
            <p:cNvSpPr txBox="1"/>
            <p:nvPr/>
          </p:nvSpPr>
          <p:spPr>
            <a:xfrm>
              <a:off x="-115036" y="1205266"/>
              <a:ext cx="1042435" cy="372307"/>
            </a:xfrm>
            <a:prstGeom prst="rect">
              <a:avLst/>
            </a:prstGeom>
            <a:noFill/>
          </p:spPr>
          <p:txBody>
            <a:bodyPr wrap="square" rtlCol="0">
              <a:spAutoFit/>
            </a:bodyPr>
            <a:lstStyle/>
            <a:p>
              <a:pPr algn="ctr"/>
              <a:r>
                <a:rPr lang="en-US" sz="1600" dirty="0" smtClean="0">
                  <a:solidFill>
                    <a:srgbClr val="365F91"/>
                  </a:solidFill>
                  <a:latin typeface="Calibri" panose="020F0502020204030204" pitchFamily="34" charset="0"/>
                  <a:ea typeface="Times New Roman" panose="02020603050405020304" pitchFamily="18" charset="0"/>
                  <a:cs typeface="Times New Roman" panose="02020603050405020304" pitchFamily="18" charset="0"/>
                </a:rPr>
                <a:t>MEJORA DE LA CALIDAD</a:t>
              </a:r>
              <a:endParaRPr lang="es-GT" sz="1600" dirty="0">
                <a:latin typeface="Times New Roman" panose="02020603050405020304" pitchFamily="18" charset="0"/>
                <a:ea typeface="Times New Roman" panose="02020603050405020304" pitchFamily="18" charset="0"/>
              </a:endParaRPr>
            </a:p>
          </p:txBody>
        </p:sp>
        <p:cxnSp>
          <p:nvCxnSpPr>
            <p:cNvPr id="8" name="Conector recto de flecha 7"/>
            <p:cNvCxnSpPr/>
            <p:nvPr/>
          </p:nvCxnSpPr>
          <p:spPr>
            <a:xfrm>
              <a:off x="1638375" y="426237"/>
              <a:ext cx="490809" cy="589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a:off x="927399" y="1379760"/>
              <a:ext cx="84473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448432" y="430531"/>
              <a:ext cx="490807" cy="5877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Flecha izquierda, derecha y arriba 10"/>
          <p:cNvSpPr/>
          <p:nvPr/>
        </p:nvSpPr>
        <p:spPr>
          <a:xfrm>
            <a:off x="7405685" y="4479459"/>
            <a:ext cx="1397005" cy="922015"/>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CuadroTexto 11"/>
          <p:cNvSpPr txBox="1"/>
          <p:nvPr/>
        </p:nvSpPr>
        <p:spPr>
          <a:xfrm>
            <a:off x="7849866" y="4944807"/>
            <a:ext cx="606082" cy="369332"/>
          </a:xfrm>
          <a:prstGeom prst="rect">
            <a:avLst/>
          </a:prstGeom>
          <a:noFill/>
        </p:spPr>
        <p:txBody>
          <a:bodyPr wrap="square" rtlCol="0">
            <a:spAutoFit/>
          </a:bodyPr>
          <a:lstStyle/>
          <a:p>
            <a:r>
              <a:rPr lang="es-ES" b="1" dirty="0" smtClean="0"/>
              <a:t>H.T</a:t>
            </a:r>
            <a:endParaRPr lang="es-PY" b="1" dirty="0"/>
          </a:p>
        </p:txBody>
      </p:sp>
      <p:sp>
        <p:nvSpPr>
          <p:cNvPr id="14" name="CustomShape 10"/>
          <p:cNvSpPr/>
          <p:nvPr/>
        </p:nvSpPr>
        <p:spPr>
          <a:xfrm>
            <a:off x="5255548" y="1314779"/>
            <a:ext cx="3200400" cy="1128551"/>
          </a:xfrm>
          <a:prstGeom prst="rightArrow">
            <a:avLst>
              <a:gd name="adj1" fmla="val 50000"/>
              <a:gd name="adj2" fmla="val 154149"/>
            </a:avLst>
          </a:prstGeom>
          <a:solidFill>
            <a:srgbClr val="92D050"/>
          </a:solidFill>
          <a:ln w="9360">
            <a:solidFill>
              <a:srgbClr val="000000"/>
            </a:solidFill>
            <a:miter/>
          </a:ln>
        </p:spPr>
      </p:sp>
      <p:pic>
        <p:nvPicPr>
          <p:cNvPr id="15" name="Imagen 47"/>
          <p:cNvPicPr/>
          <p:nvPr/>
        </p:nvPicPr>
        <p:blipFill>
          <a:blip r:embed="rId3"/>
          <a:stretch>
            <a:fillRect/>
          </a:stretch>
        </p:blipFill>
        <p:spPr>
          <a:xfrm>
            <a:off x="9141929" y="909962"/>
            <a:ext cx="2405880" cy="2863080"/>
          </a:xfrm>
          <a:prstGeom prst="rect">
            <a:avLst/>
          </a:prstGeom>
        </p:spPr>
      </p:pic>
      <p:sp>
        <p:nvSpPr>
          <p:cNvPr id="16" name="CustomShape 11"/>
          <p:cNvSpPr/>
          <p:nvPr/>
        </p:nvSpPr>
        <p:spPr>
          <a:xfrm>
            <a:off x="4818568" y="442676"/>
            <a:ext cx="5895254" cy="578452"/>
          </a:xfrm>
          <a:prstGeom prst="rect">
            <a:avLst/>
          </a:prstGeom>
        </p:spPr>
        <p:txBody>
          <a:bodyPr wrap="none" lIns="90000" tIns="45000" rIns="90000" bIns="45000"/>
          <a:lstStyle/>
          <a:p>
            <a:pPr>
              <a:lnSpc>
                <a:spcPct val="100000"/>
              </a:lnSpc>
            </a:pPr>
            <a:r>
              <a:rPr lang="es-ES" b="1" dirty="0">
                <a:latin typeface="Calibri"/>
                <a:ea typeface="DejaVu Sans"/>
              </a:rPr>
              <a:t> </a:t>
            </a:r>
            <a:r>
              <a:rPr lang="es-ES" sz="2000" b="1" dirty="0" smtClean="0">
                <a:latin typeface="Calibri"/>
                <a:ea typeface="DejaVu Sans"/>
              </a:rPr>
              <a:t>EN EL PROCESOS INTERVIENEN TODOS LOS</a:t>
            </a:r>
            <a:r>
              <a:rPr lang="es-ES" sz="2000" b="1" dirty="0" smtClean="0">
                <a:latin typeface="Verdana"/>
                <a:ea typeface="DejaVu Sans"/>
              </a:rPr>
              <a:t> </a:t>
            </a:r>
            <a:r>
              <a:rPr lang="es-ES" sz="2000" b="1" dirty="0" smtClean="0">
                <a:solidFill>
                  <a:schemeClr val="tx2"/>
                </a:solidFill>
                <a:latin typeface="Verdana"/>
                <a:ea typeface="DejaVu Sans"/>
              </a:rPr>
              <a:t>SECTORES</a:t>
            </a:r>
            <a:endParaRPr lang="es-ES" sz="2000" dirty="0">
              <a:solidFill>
                <a:schemeClr val="tx2"/>
              </a:solidFill>
            </a:endParaRPr>
          </a:p>
        </p:txBody>
      </p:sp>
    </p:spTree>
    <p:extLst>
      <p:ext uri="{BB962C8B-B14F-4D97-AF65-F5344CB8AC3E}">
        <p14:creationId xmlns:p14="http://schemas.microsoft.com/office/powerpoint/2010/main" val="20699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2840511" y="208631"/>
            <a:ext cx="5264332" cy="73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 Grupo"/>
          <p:cNvGrpSpPr/>
          <p:nvPr/>
        </p:nvGrpSpPr>
        <p:grpSpPr>
          <a:xfrm>
            <a:off x="1310879" y="1003680"/>
            <a:ext cx="8746066" cy="5135698"/>
            <a:chOff x="1070095" y="1454889"/>
            <a:chExt cx="9202262" cy="5935858"/>
          </a:xfrm>
        </p:grpSpPr>
        <p:grpSp>
          <p:nvGrpSpPr>
            <p:cNvPr id="4" name="Grupo 3"/>
            <p:cNvGrpSpPr>
              <a:grpSpLocks noChangeAspect="1"/>
            </p:cNvGrpSpPr>
            <p:nvPr/>
          </p:nvGrpSpPr>
          <p:grpSpPr>
            <a:xfrm>
              <a:off x="1070095" y="1454889"/>
              <a:ext cx="9202262" cy="5935858"/>
              <a:chOff x="-495322" y="216744"/>
              <a:chExt cx="6936791" cy="4647468"/>
            </a:xfrm>
          </p:grpSpPr>
          <p:pic>
            <p:nvPicPr>
              <p:cNvPr id="7" name="Imagen 6"/>
              <p:cNvPicPr>
                <a:picLocks noChangeAspect="1"/>
              </p:cNvPicPr>
              <p:nvPr/>
            </p:nvPicPr>
            <p:blipFill>
              <a:blip r:embed="rId3"/>
              <a:stretch>
                <a:fillRect/>
              </a:stretch>
            </p:blipFill>
            <p:spPr>
              <a:xfrm>
                <a:off x="1092019" y="778460"/>
                <a:ext cx="4014218" cy="3562185"/>
              </a:xfrm>
              <a:prstGeom prst="rect">
                <a:avLst/>
              </a:prstGeom>
            </p:spPr>
          </p:pic>
          <p:sp>
            <p:nvSpPr>
              <p:cNvPr id="9" name="CuadroTexto 25"/>
              <p:cNvSpPr txBox="1"/>
              <p:nvPr/>
            </p:nvSpPr>
            <p:spPr>
              <a:xfrm>
                <a:off x="1765703" y="1329072"/>
                <a:ext cx="1247452" cy="1086219"/>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a:t>
                </a:r>
                <a:endParaRPr lang="es-GT" dirty="0">
                  <a:latin typeface="Times New Roman" panose="02020603050405020304" pitchFamily="18" charset="0"/>
                  <a:ea typeface="Times New Roman" panose="02020603050405020304" pitchFamily="18" charset="0"/>
                </a:endParaRPr>
              </a:p>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ACCION</a:t>
                </a:r>
                <a:endParaRPr lang="es-GT" dirty="0">
                  <a:latin typeface="Times New Roman" panose="02020603050405020304" pitchFamily="18" charset="0"/>
                  <a:ea typeface="Times New Roman" panose="02020603050405020304" pitchFamily="18" charset="0"/>
                </a:endParaRPr>
              </a:p>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PARA MEJORA CONTINUA</a:t>
                </a:r>
                <a:endParaRPr lang="es-GT" dirty="0">
                  <a:latin typeface="Times New Roman" panose="02020603050405020304" pitchFamily="18" charset="0"/>
                  <a:ea typeface="Times New Roman" panose="02020603050405020304" pitchFamily="18" charset="0"/>
                </a:endParaRPr>
              </a:p>
            </p:txBody>
          </p:sp>
          <p:sp>
            <p:nvSpPr>
              <p:cNvPr id="10" name="CuadroTexto 26"/>
              <p:cNvSpPr txBox="1"/>
              <p:nvPr/>
            </p:nvSpPr>
            <p:spPr>
              <a:xfrm>
                <a:off x="3165004" y="1604650"/>
                <a:ext cx="1200598" cy="584887"/>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a:t>
                </a:r>
                <a:endParaRPr lang="es-GT" dirty="0">
                  <a:latin typeface="Times New Roman" panose="02020603050405020304" pitchFamily="18" charset="0"/>
                  <a:ea typeface="Times New Roman" panose="02020603050405020304" pitchFamily="18" charset="0"/>
                </a:endParaRPr>
              </a:p>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PLANEACION</a:t>
                </a:r>
                <a:endParaRPr lang="es-GT" dirty="0">
                  <a:latin typeface="Times New Roman" panose="02020603050405020304" pitchFamily="18" charset="0"/>
                  <a:ea typeface="Times New Roman" panose="02020603050405020304" pitchFamily="18" charset="0"/>
                </a:endParaRPr>
              </a:p>
            </p:txBody>
          </p:sp>
          <p:sp>
            <p:nvSpPr>
              <p:cNvPr id="11" name="CuadroTexto 27"/>
              <p:cNvSpPr txBox="1"/>
              <p:nvPr/>
            </p:nvSpPr>
            <p:spPr>
              <a:xfrm>
                <a:off x="3133863" y="2646657"/>
                <a:ext cx="1639504" cy="584887"/>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a:t>
                </a:r>
                <a:endParaRPr lang="es-GT" dirty="0">
                  <a:latin typeface="Times New Roman" panose="02020603050405020304" pitchFamily="18" charset="0"/>
                  <a:ea typeface="Times New Roman" panose="02020603050405020304" pitchFamily="18" charset="0"/>
                </a:endParaRPr>
              </a:p>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IMPLEMENTACION</a:t>
                </a:r>
                <a:endParaRPr lang="es-GT" dirty="0">
                  <a:latin typeface="Times New Roman" panose="02020603050405020304" pitchFamily="18" charset="0"/>
                  <a:ea typeface="Times New Roman" panose="02020603050405020304" pitchFamily="18" charset="0"/>
                </a:endParaRPr>
              </a:p>
            </p:txBody>
          </p:sp>
          <p:sp>
            <p:nvSpPr>
              <p:cNvPr id="12" name="CuadroTexto 28"/>
              <p:cNvSpPr txBox="1"/>
              <p:nvPr/>
            </p:nvSpPr>
            <p:spPr>
              <a:xfrm>
                <a:off x="1885532" y="2837754"/>
                <a:ext cx="912654" cy="584887"/>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a:t>
                </a:r>
                <a:endParaRPr lang="es-GT" dirty="0">
                  <a:latin typeface="Times New Roman" panose="02020603050405020304" pitchFamily="18" charset="0"/>
                  <a:ea typeface="Times New Roman" panose="02020603050405020304" pitchFamily="18" charset="0"/>
                </a:endParaRPr>
              </a:p>
              <a:p>
                <a:pPr algn="ct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ANALISIS</a:t>
                </a:r>
                <a:endParaRPr lang="es-GT" dirty="0">
                  <a:latin typeface="Times New Roman" panose="02020603050405020304" pitchFamily="18" charset="0"/>
                  <a:ea typeface="Times New Roman" panose="02020603050405020304" pitchFamily="18" charset="0"/>
                </a:endParaRPr>
              </a:p>
            </p:txBody>
          </p:sp>
          <p:sp>
            <p:nvSpPr>
              <p:cNvPr id="13" name="CuadroTexto 30"/>
              <p:cNvSpPr txBox="1"/>
              <p:nvPr/>
            </p:nvSpPr>
            <p:spPr>
              <a:xfrm>
                <a:off x="4260584" y="216744"/>
                <a:ext cx="1513269" cy="974811"/>
              </a:xfrm>
              <a:prstGeom prst="rect">
                <a:avLst/>
              </a:prstGeom>
              <a:noFill/>
            </p:spPr>
            <p:txBody>
              <a:bodyPr wrap="square" rtlCol="0">
                <a:spAutoFit/>
              </a:bodyPr>
              <a:lstStyle/>
              <a:p>
                <a:pPr algn="ctr"/>
                <a:r>
                  <a:rPr lang="es-GT"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ETAPA 1: DOCUMENTACIÓN Y OPTIMIZACIÓN DE PROCESOS</a:t>
                </a:r>
                <a:endParaRPr lang="es-GT" sz="1600" b="1" dirty="0">
                  <a:latin typeface="Times New Roman" panose="02020603050405020304" pitchFamily="18" charset="0"/>
                  <a:ea typeface="Times New Roman" panose="02020603050405020304" pitchFamily="18" charset="0"/>
                </a:endParaRPr>
              </a:p>
            </p:txBody>
          </p:sp>
          <p:sp>
            <p:nvSpPr>
              <p:cNvPr id="14" name="CuadroTexto 33"/>
              <p:cNvSpPr txBox="1"/>
              <p:nvPr/>
            </p:nvSpPr>
            <p:spPr>
              <a:xfrm>
                <a:off x="4695131" y="1519422"/>
                <a:ext cx="1360285" cy="751998"/>
              </a:xfrm>
              <a:prstGeom prst="rect">
                <a:avLst/>
              </a:prstGeom>
              <a:noFill/>
            </p:spPr>
            <p:txBody>
              <a:bodyPr wrap="square" rtlCol="0">
                <a:spAutoFit/>
              </a:bodyPr>
              <a:lstStyle/>
              <a:p>
                <a:pPr algn="ctr"/>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ETAPA 2: ESTANDARIZACIÓN DE PROCESOS </a:t>
                </a:r>
                <a:endParaRPr lang="es-GT" sz="1600" b="1" dirty="0">
                  <a:latin typeface="Times New Roman" panose="02020603050405020304" pitchFamily="18" charset="0"/>
                  <a:ea typeface="Times New Roman" panose="02020603050405020304" pitchFamily="18" charset="0"/>
                </a:endParaRPr>
              </a:p>
            </p:txBody>
          </p:sp>
          <p:sp>
            <p:nvSpPr>
              <p:cNvPr id="15" name="CuadroTexto 35"/>
              <p:cNvSpPr txBox="1"/>
              <p:nvPr/>
            </p:nvSpPr>
            <p:spPr>
              <a:xfrm>
                <a:off x="4850660" y="2562317"/>
                <a:ext cx="1590809" cy="1420439"/>
              </a:xfrm>
              <a:prstGeom prst="rect">
                <a:avLst/>
              </a:prstGeom>
              <a:noFill/>
            </p:spPr>
            <p:txBody>
              <a:bodyPr wrap="square" rtlCol="0">
                <a:spAutoFit/>
              </a:bodyPr>
              <a:lstStyle/>
              <a:p>
                <a:pPr algn="ctr"/>
                <a:r>
                  <a:rPr lang="es-GT"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ETAPA 3: INSTRUMENTOS DE REGISTRO E INTEGRACIÓN PARA MEDICIÓN DE LA CALIDAD</a:t>
                </a:r>
                <a:endParaRPr lang="es-GT" sz="1600" b="1" dirty="0">
                  <a:latin typeface="Times New Roman" panose="02020603050405020304" pitchFamily="18" charset="0"/>
                  <a:ea typeface="Times New Roman" panose="02020603050405020304" pitchFamily="18" charset="0"/>
                </a:endParaRPr>
              </a:p>
            </p:txBody>
          </p:sp>
          <p:cxnSp>
            <p:nvCxnSpPr>
              <p:cNvPr id="16" name="Conector angular 79"/>
              <p:cNvCxnSpPr>
                <a:stCxn id="13" idx="2"/>
                <a:endCxn id="14" idx="0"/>
              </p:cNvCxnSpPr>
              <p:nvPr/>
            </p:nvCxnSpPr>
            <p:spPr>
              <a:xfrm rot="16200000" flipH="1">
                <a:off x="5032313" y="1176460"/>
                <a:ext cx="327867" cy="358056"/>
              </a:xfrm>
              <a:prstGeom prst="bent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81"/>
              <p:cNvCxnSpPr>
                <a:stCxn id="14" idx="2"/>
                <a:endCxn id="15" idx="0"/>
              </p:cNvCxnSpPr>
              <p:nvPr/>
            </p:nvCxnSpPr>
            <p:spPr>
              <a:xfrm rot="16200000" flipH="1">
                <a:off x="5365221" y="2281473"/>
                <a:ext cx="290896" cy="270791"/>
              </a:xfrm>
              <a:prstGeom prst="bent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4613980" y="2544463"/>
                <a:ext cx="146602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CuadroTexto 80"/>
              <p:cNvSpPr txBox="1"/>
              <p:nvPr/>
            </p:nvSpPr>
            <p:spPr>
              <a:xfrm>
                <a:off x="4447045" y="4097052"/>
                <a:ext cx="1360920" cy="751998"/>
              </a:xfrm>
              <a:prstGeom prst="rect">
                <a:avLst/>
              </a:prstGeom>
              <a:noFill/>
            </p:spPr>
            <p:txBody>
              <a:bodyPr wrap="square" rtlCol="0">
                <a:spAutoFit/>
              </a:bodyPr>
              <a:lstStyle/>
              <a:p>
                <a:pPr algn="ctr"/>
                <a:r>
                  <a:rPr lang="en-US"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ETAPA 4: MEDICIÓN DE LA CALIDAD</a:t>
                </a:r>
                <a:endParaRPr lang="es-GT" sz="1600" b="1" dirty="0">
                  <a:latin typeface="Times New Roman" panose="02020603050405020304" pitchFamily="18" charset="0"/>
                  <a:ea typeface="Times New Roman" panose="02020603050405020304" pitchFamily="18" charset="0"/>
                </a:endParaRPr>
              </a:p>
            </p:txBody>
          </p:sp>
          <p:cxnSp>
            <p:nvCxnSpPr>
              <p:cNvPr id="20" name="Conector angular 85"/>
              <p:cNvCxnSpPr>
                <a:stCxn id="11" idx="2"/>
                <a:endCxn id="19" idx="1"/>
              </p:cNvCxnSpPr>
              <p:nvPr/>
            </p:nvCxnSpPr>
            <p:spPr>
              <a:xfrm rot="16200000" flipH="1">
                <a:off x="3579576" y="3605583"/>
                <a:ext cx="1241508" cy="493430"/>
              </a:xfrm>
              <a:prstGeom prst="bent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82"/>
              <p:cNvSpPr txBox="1"/>
              <p:nvPr/>
            </p:nvSpPr>
            <p:spPr>
              <a:xfrm>
                <a:off x="0" y="3443773"/>
                <a:ext cx="1321133" cy="1420439"/>
              </a:xfrm>
              <a:prstGeom prst="rect">
                <a:avLst/>
              </a:prstGeom>
              <a:noFill/>
            </p:spPr>
            <p:txBody>
              <a:bodyPr wrap="square" rtlCol="0">
                <a:spAutoFit/>
              </a:bodyPr>
              <a:lstStyle/>
              <a:p>
                <a:pPr algn="ctr"/>
                <a:r>
                  <a:rPr lang="es-GT"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ETAPA 5: ANÁLISIS / PRIORIZACIÓN DE BRECHAS, CAUSAS E INTERVENCIONES</a:t>
                </a:r>
                <a:endParaRPr lang="es-GT" sz="1600" b="1" dirty="0">
                  <a:latin typeface="Times New Roman" panose="02020603050405020304" pitchFamily="18" charset="0"/>
                  <a:ea typeface="Times New Roman" panose="02020603050405020304" pitchFamily="18" charset="0"/>
                </a:endParaRPr>
              </a:p>
            </p:txBody>
          </p:sp>
          <p:cxnSp>
            <p:nvCxnSpPr>
              <p:cNvPr id="22" name="Conector angular 87"/>
              <p:cNvCxnSpPr>
                <a:stCxn id="12" idx="2"/>
                <a:endCxn id="21" idx="3"/>
              </p:cNvCxnSpPr>
              <p:nvPr/>
            </p:nvCxnSpPr>
            <p:spPr>
              <a:xfrm rot="5400000">
                <a:off x="1465820" y="3277953"/>
                <a:ext cx="731352" cy="1020727"/>
              </a:xfrm>
              <a:prstGeom prst="bentConnector2">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84"/>
              <p:cNvSpPr txBox="1"/>
              <p:nvPr/>
            </p:nvSpPr>
            <p:spPr>
              <a:xfrm>
                <a:off x="-495322" y="1497312"/>
                <a:ext cx="1449775" cy="1197625"/>
              </a:xfrm>
              <a:prstGeom prst="rect">
                <a:avLst/>
              </a:prstGeom>
              <a:noFill/>
            </p:spPr>
            <p:txBody>
              <a:bodyPr wrap="square" rtlCol="0">
                <a:spAutoFit/>
              </a:bodyPr>
              <a:lstStyle/>
              <a:p>
                <a:pPr algn="ctr"/>
                <a:r>
                  <a:rPr lang="es-GT"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ETAPA 6: DESARROLLO Y SEGUIMIENTO DE PLANES DE MEJORA</a:t>
                </a:r>
                <a:endParaRPr lang="es-GT" sz="1600" b="1" dirty="0">
                  <a:latin typeface="Times New Roman" panose="02020603050405020304" pitchFamily="18" charset="0"/>
                  <a:ea typeface="Times New Roman" panose="02020603050405020304" pitchFamily="18" charset="0"/>
                </a:endParaRPr>
              </a:p>
            </p:txBody>
          </p:sp>
          <p:cxnSp>
            <p:nvCxnSpPr>
              <p:cNvPr id="24" name="Conector angular 89"/>
              <p:cNvCxnSpPr>
                <a:stCxn id="9" idx="1"/>
              </p:cNvCxnSpPr>
              <p:nvPr/>
            </p:nvCxnSpPr>
            <p:spPr>
              <a:xfrm rot="10800000" flipV="1">
                <a:off x="940171" y="1872181"/>
                <a:ext cx="825532" cy="317356"/>
              </a:xfrm>
              <a:prstGeom prst="bentConnector3">
                <a:avLst>
                  <a:gd name="adj1" fmla="val 50000"/>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0" y="2544463"/>
                <a:ext cx="113652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5" name="CuadroTexto 3"/>
            <p:cNvSpPr txBox="1"/>
            <p:nvPr/>
          </p:nvSpPr>
          <p:spPr>
            <a:xfrm>
              <a:off x="3234886" y="1585734"/>
              <a:ext cx="2320550" cy="920778"/>
            </a:xfrm>
            <a:prstGeom prst="rect">
              <a:avLst/>
            </a:prstGeom>
            <a:solidFill>
              <a:schemeClr val="bg1"/>
            </a:solidFill>
          </p:spPr>
          <p:txBody>
            <a:bodyPr wrap="square" rtlCol="0">
              <a:noAutofit/>
            </a:bodyPr>
            <a:lstStyle/>
            <a:p>
              <a:pPr algn="ctr"/>
              <a:r>
                <a:rPr lang="es-GT" sz="1600" b="1" dirty="0" smtClean="0">
                  <a:solidFill>
                    <a:srgbClr val="244061"/>
                  </a:solidFill>
                  <a:latin typeface="Calibri"/>
                  <a:ea typeface="Times New Roman"/>
                  <a:cs typeface="Times New Roman"/>
                </a:rPr>
                <a:t>CONFORMACIÓN DE EQUIPOS CCI</a:t>
              </a:r>
              <a:endParaRPr lang="es-GT" sz="1600" b="1" dirty="0">
                <a:latin typeface="Times New Roman"/>
                <a:ea typeface="Times New Roman"/>
              </a:endParaRPr>
            </a:p>
          </p:txBody>
        </p:sp>
        <p:cxnSp>
          <p:nvCxnSpPr>
            <p:cNvPr id="6" name="40 Conector recto de flecha"/>
            <p:cNvCxnSpPr/>
            <p:nvPr/>
          </p:nvCxnSpPr>
          <p:spPr>
            <a:xfrm flipV="1">
              <a:off x="5544368" y="2053516"/>
              <a:ext cx="0" cy="55054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upo 52"/>
          <p:cNvGrpSpPr/>
          <p:nvPr/>
        </p:nvGrpSpPr>
        <p:grpSpPr>
          <a:xfrm>
            <a:off x="212269" y="905717"/>
            <a:ext cx="2761081" cy="1326434"/>
            <a:chOff x="-115036" y="-133616"/>
            <a:chExt cx="3044502" cy="1949589"/>
          </a:xfrm>
        </p:grpSpPr>
        <p:sp>
          <p:nvSpPr>
            <p:cNvPr id="54" name="Triángulo isósceles 53"/>
            <p:cNvSpPr/>
            <p:nvPr/>
          </p:nvSpPr>
          <p:spPr>
            <a:xfrm>
              <a:off x="561639" y="368144"/>
              <a:ext cx="1480457" cy="837447"/>
            </a:xfrm>
            <a:prstGeom prst="triangle">
              <a:avLst/>
            </a:prstGeom>
            <a:solidFill>
              <a:schemeClr val="accent4">
                <a:lumMod val="40000"/>
                <a:lumOff val="60000"/>
              </a:schemeClr>
            </a:solidFill>
            <a:ln w="28575">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GT" sz="1350"/>
            </a:p>
          </p:txBody>
        </p:sp>
        <p:sp>
          <p:nvSpPr>
            <p:cNvPr id="55" name="CuadroTexto 11"/>
            <p:cNvSpPr txBox="1"/>
            <p:nvPr/>
          </p:nvSpPr>
          <p:spPr>
            <a:xfrm>
              <a:off x="771484" y="-133616"/>
              <a:ext cx="1094212" cy="610698"/>
            </a:xfrm>
            <a:prstGeom prst="rect">
              <a:avLst/>
            </a:prstGeom>
            <a:noFill/>
          </p:spPr>
          <p:txBody>
            <a:bodyPr wrap="square" rtlCol="0">
              <a:spAutoFit/>
            </a:bodyPr>
            <a:lstStyle/>
            <a:p>
              <a:pPr algn="ctr"/>
              <a:r>
                <a:rPr lang="en-US" sz="1050" dirty="0">
                  <a:solidFill>
                    <a:srgbClr val="365F91"/>
                  </a:solidFill>
                  <a:latin typeface="Calibri" panose="020F0502020204030204" pitchFamily="34" charset="0"/>
                  <a:ea typeface="Times New Roman" panose="02020603050405020304" pitchFamily="18" charset="0"/>
                  <a:cs typeface="Times New Roman" panose="02020603050405020304" pitchFamily="18" charset="0"/>
                </a:rPr>
                <a:t>Diseño de la Calidad</a:t>
              </a:r>
              <a:endParaRPr lang="es-GT" sz="1050" dirty="0">
                <a:latin typeface="Times New Roman" panose="02020603050405020304" pitchFamily="18" charset="0"/>
                <a:ea typeface="Times New Roman" panose="02020603050405020304" pitchFamily="18" charset="0"/>
              </a:endParaRPr>
            </a:p>
          </p:txBody>
        </p:sp>
        <p:sp>
          <p:nvSpPr>
            <p:cNvPr id="56" name="CuadroTexto 12"/>
            <p:cNvSpPr txBox="1"/>
            <p:nvPr/>
          </p:nvSpPr>
          <p:spPr>
            <a:xfrm>
              <a:off x="1892708" y="1205275"/>
              <a:ext cx="1036758" cy="610698"/>
            </a:xfrm>
            <a:prstGeom prst="rect">
              <a:avLst/>
            </a:prstGeom>
            <a:noFill/>
          </p:spPr>
          <p:txBody>
            <a:bodyPr wrap="square" rtlCol="0">
              <a:spAutoFit/>
            </a:bodyPr>
            <a:lstStyle/>
            <a:p>
              <a:pPr algn="ctr"/>
              <a:r>
                <a:rPr lang="en-US" sz="1050" dirty="0">
                  <a:solidFill>
                    <a:srgbClr val="365F91"/>
                  </a:solidFill>
                  <a:latin typeface="Calibri" panose="020F0502020204030204" pitchFamily="34" charset="0"/>
                  <a:ea typeface="Times New Roman" panose="02020603050405020304" pitchFamily="18" charset="0"/>
                  <a:cs typeface="Times New Roman" panose="02020603050405020304" pitchFamily="18" charset="0"/>
                </a:rPr>
                <a:t>Control de la Calidad</a:t>
              </a:r>
              <a:endParaRPr lang="es-GT" sz="1050" dirty="0">
                <a:latin typeface="Times New Roman" panose="02020603050405020304" pitchFamily="18" charset="0"/>
                <a:ea typeface="Times New Roman" panose="02020603050405020304" pitchFamily="18" charset="0"/>
              </a:endParaRPr>
            </a:p>
          </p:txBody>
        </p:sp>
        <p:sp>
          <p:nvSpPr>
            <p:cNvPr id="57" name="CuadroTexto 13"/>
            <p:cNvSpPr txBox="1"/>
            <p:nvPr/>
          </p:nvSpPr>
          <p:spPr>
            <a:xfrm>
              <a:off x="-115036" y="1205266"/>
              <a:ext cx="1042435" cy="610698"/>
            </a:xfrm>
            <a:prstGeom prst="rect">
              <a:avLst/>
            </a:prstGeom>
            <a:noFill/>
          </p:spPr>
          <p:txBody>
            <a:bodyPr wrap="square" rtlCol="0">
              <a:spAutoFit/>
            </a:bodyPr>
            <a:lstStyle/>
            <a:p>
              <a:pPr algn="ctr"/>
              <a:r>
                <a:rPr lang="en-US" sz="1050" dirty="0">
                  <a:solidFill>
                    <a:srgbClr val="365F91"/>
                  </a:solidFill>
                  <a:latin typeface="Calibri" panose="020F0502020204030204" pitchFamily="34" charset="0"/>
                  <a:ea typeface="Times New Roman" panose="02020603050405020304" pitchFamily="18" charset="0"/>
                  <a:cs typeface="Times New Roman" panose="02020603050405020304" pitchFamily="18" charset="0"/>
                </a:rPr>
                <a:t>Mejora de la Calidad</a:t>
              </a:r>
              <a:endParaRPr lang="es-GT" sz="1500" dirty="0">
                <a:latin typeface="Times New Roman" panose="02020603050405020304" pitchFamily="18" charset="0"/>
                <a:ea typeface="Times New Roman" panose="02020603050405020304" pitchFamily="18" charset="0"/>
              </a:endParaRPr>
            </a:p>
          </p:txBody>
        </p:sp>
        <p:cxnSp>
          <p:nvCxnSpPr>
            <p:cNvPr id="58" name="Conector recto de flecha 57"/>
            <p:cNvCxnSpPr/>
            <p:nvPr/>
          </p:nvCxnSpPr>
          <p:spPr>
            <a:xfrm>
              <a:off x="1638375" y="426237"/>
              <a:ext cx="490809" cy="589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flipH="1">
              <a:off x="927399" y="1379760"/>
              <a:ext cx="844732"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p:cNvCxnSpPr/>
            <p:nvPr/>
          </p:nvCxnSpPr>
          <p:spPr>
            <a:xfrm flipV="1">
              <a:off x="448432" y="430531"/>
              <a:ext cx="490807" cy="5877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02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476620" y="1850451"/>
            <a:ext cx="7010280" cy="3995177"/>
          </a:xfrm>
          <a:prstGeom prst="rect">
            <a:avLst/>
          </a:prstGeom>
          <a:solidFill>
            <a:schemeClr val="accent1"/>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pic>
      <p:pic>
        <p:nvPicPr>
          <p:cNvPr id="3" name="Picture 3" descr="MEMBRETE MECIP - NUEVO - 2023"/>
          <p:cNvPicPr>
            <a:picLocks noChangeAspect="1" noChangeArrowheads="1"/>
          </p:cNvPicPr>
          <p:nvPr/>
        </p:nvPicPr>
        <p:blipFill>
          <a:blip r:embed="rId3">
            <a:extLst>
              <a:ext uri="{28A0092B-C50C-407E-A947-70E740481C1C}">
                <a14:useLocalDpi xmlns:a14="http://schemas.microsoft.com/office/drawing/2010/main" val="0"/>
              </a:ext>
            </a:extLst>
          </a:blip>
          <a:srcRect t="1408" r="58963"/>
          <a:stretch>
            <a:fillRect/>
          </a:stretch>
        </p:blipFill>
        <p:spPr bwMode="auto">
          <a:xfrm>
            <a:off x="3349594" y="633174"/>
            <a:ext cx="5264332" cy="73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812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3161" t="41234" r="31914" b="11287"/>
          <a:stretch/>
        </p:blipFill>
        <p:spPr bwMode="auto">
          <a:xfrm>
            <a:off x="2645229" y="2566896"/>
            <a:ext cx="6726011" cy="3948204"/>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979714" y="355350"/>
            <a:ext cx="9029699"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sz="2400" dirty="0">
                <a:latin typeface="Arial" panose="020B0604020202020204" pitchFamily="34" charset="0"/>
                <a:cs typeface="Arial" panose="020B0604020202020204" pitchFamily="34" charset="0"/>
              </a:rPr>
              <a:t>El modelo del Sistema de Control Interno basado en procesos y riesgos que se muestra en la figura a continuación, ilustra la forma en que puede aplicarse a todos los componentes la metodología conocida como “Planificar-Hacer-Verificar-Actuar” (PHVA). </a:t>
            </a:r>
            <a:endParaRPr lang="es-PY"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1701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a:srcRect l="10407" t="35298" r="54668" b="23470"/>
          <a:stretch/>
        </p:blipFill>
        <p:spPr bwMode="auto">
          <a:xfrm>
            <a:off x="1698172" y="1698171"/>
            <a:ext cx="8882742" cy="4686300"/>
          </a:xfrm>
          <a:prstGeom prst="rect">
            <a:avLst/>
          </a:prstGeom>
          <a:solidFill>
            <a:srgbClr val="92D050"/>
          </a:solid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
        <p:nvSpPr>
          <p:cNvPr id="6" name="Rectángulo redondeado 5"/>
          <p:cNvSpPr/>
          <p:nvPr/>
        </p:nvSpPr>
        <p:spPr>
          <a:xfrm>
            <a:off x="2339066" y="310242"/>
            <a:ext cx="7600953" cy="1110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cs typeface="Arial" panose="020B0604020202020204" pitchFamily="34" charset="0"/>
              </a:rPr>
              <a:t>MEMORIAS</a:t>
            </a:r>
            <a:r>
              <a:rPr lang="es-ES" sz="3600" dirty="0" smtClean="0">
                <a:latin typeface="Arial" panose="020B0604020202020204" pitchFamily="34" charset="0"/>
                <a:cs typeface="Arial" panose="020B0604020202020204" pitchFamily="34" charset="0"/>
              </a:rPr>
              <a:t> </a:t>
            </a:r>
            <a:endParaRPr lang="es-PY"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049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096" y="245650"/>
            <a:ext cx="10141351" cy="1600200"/>
          </a:xfrm>
        </p:spPr>
        <p:txBody>
          <a:bodyPr>
            <a:normAutofit/>
          </a:bodyPr>
          <a:lstStyle/>
          <a:p>
            <a:pPr algn="ctr"/>
            <a:r>
              <a:rPr lang="es-PY" sz="6000" b="1" dirty="0">
                <a:ea typeface="Times New Roman" panose="02020603050405020304" pitchFamily="18" charset="0"/>
                <a:cs typeface="Times New Roman" panose="02020603050405020304" pitchFamily="18" charset="0"/>
              </a:rPr>
              <a:t>Historia - Breve </a:t>
            </a:r>
            <a:r>
              <a:rPr lang="es-PY" sz="6000" b="1" dirty="0" smtClean="0">
                <a:ea typeface="Times New Roman" panose="02020603050405020304" pitchFamily="18" charset="0"/>
                <a:cs typeface="Times New Roman" panose="02020603050405020304" pitchFamily="18" charset="0"/>
              </a:rPr>
              <a:t>Reseña</a:t>
            </a:r>
            <a:endParaRPr lang="es-PY" sz="6000" dirty="0"/>
          </a:p>
        </p:txBody>
      </p:sp>
      <p:sp>
        <p:nvSpPr>
          <p:cNvPr id="4" name="CuadroTexto 3"/>
          <p:cNvSpPr txBox="1"/>
          <p:nvPr/>
        </p:nvSpPr>
        <p:spPr>
          <a:xfrm>
            <a:off x="274096" y="1927493"/>
            <a:ext cx="2818503" cy="1569660"/>
          </a:xfrm>
          <a:prstGeom prst="rect">
            <a:avLst/>
          </a:prstGeom>
          <a:solidFill>
            <a:srgbClr val="FECFC2"/>
          </a:solidFill>
          <a:effectLst>
            <a:outerShdw blurRad="50800" dist="38100" dir="2700000" algn="tl" rotWithShape="0">
              <a:prstClr val="black">
                <a:alpha val="40000"/>
              </a:prstClr>
            </a:outerShdw>
          </a:effectLst>
        </p:spPr>
        <p:style>
          <a:lnRef idx="0">
            <a:scrgbClr r="0" g="0" b="0"/>
          </a:lnRef>
          <a:fillRef idx="1002">
            <a:schemeClr val="lt2"/>
          </a:fillRef>
          <a:effectRef idx="0">
            <a:scrgbClr r="0" g="0" b="0"/>
          </a:effectRef>
          <a:fontRef idx="major"/>
        </p:style>
        <p:txBody>
          <a:bodyPr wrap="square" rtlCol="0">
            <a:spAutoFit/>
          </a:bodyPr>
          <a:lstStyle/>
          <a:p>
            <a:pPr algn="ctr"/>
            <a:r>
              <a:rPr lang="es-PY" sz="1600" dirty="0" smtClean="0"/>
              <a:t>El 20 de Junio de </a:t>
            </a:r>
            <a:r>
              <a:rPr lang="es-PY" sz="1600" b="1" dirty="0" smtClean="0"/>
              <a:t>1942 fue creado por Decreto N°13.661 </a:t>
            </a:r>
            <a:r>
              <a:rPr lang="es-PY" sz="1600" dirty="0" smtClean="0"/>
              <a:t>iniciando </a:t>
            </a:r>
            <a:r>
              <a:rPr lang="es-PY" sz="1600" dirty="0"/>
              <a:t>sus actividades </a:t>
            </a:r>
            <a:r>
              <a:rPr lang="es-PY" sz="1600" dirty="0" smtClean="0"/>
              <a:t>como </a:t>
            </a:r>
          </a:p>
          <a:p>
            <a:pPr algn="ctr"/>
            <a:r>
              <a:rPr lang="es-PY" sz="1600" b="1" dirty="0" smtClean="0"/>
              <a:t>“Hospital </a:t>
            </a:r>
            <a:r>
              <a:rPr lang="es-PY" sz="1600" b="1" dirty="0"/>
              <a:t>de </a:t>
            </a:r>
            <a:r>
              <a:rPr lang="es-PY" sz="1600" b="1" dirty="0" smtClean="0"/>
              <a:t>Primeros Auxilios”</a:t>
            </a:r>
            <a:endParaRPr lang="es-PY" sz="1600" b="1" dirty="0"/>
          </a:p>
        </p:txBody>
      </p:sp>
      <p:sp>
        <p:nvSpPr>
          <p:cNvPr id="5" name="CuadroTexto 4"/>
          <p:cNvSpPr txBox="1"/>
          <p:nvPr/>
        </p:nvSpPr>
        <p:spPr>
          <a:xfrm>
            <a:off x="449273" y="4571465"/>
            <a:ext cx="2643326" cy="2062103"/>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style>
          <a:lnRef idx="0">
            <a:scrgbClr r="0" g="0" b="0"/>
          </a:lnRef>
          <a:fillRef idx="1001">
            <a:schemeClr val="lt2"/>
          </a:fillRef>
          <a:effectRef idx="0">
            <a:scrgbClr r="0" g="0" b="0"/>
          </a:effectRef>
          <a:fontRef idx="major"/>
        </p:style>
        <p:txBody>
          <a:bodyPr wrap="square" rtlCol="0">
            <a:spAutoFit/>
          </a:bodyPr>
          <a:lstStyle/>
          <a:p>
            <a:pPr algn="ctr"/>
            <a:r>
              <a:rPr lang="es-PY" sz="1600" dirty="0"/>
              <a:t>En </a:t>
            </a:r>
            <a:r>
              <a:rPr lang="es-PY" sz="1600" b="1" dirty="0"/>
              <a:t>1999</a:t>
            </a:r>
            <a:r>
              <a:rPr lang="es-PY" sz="1600" dirty="0"/>
              <a:t> cambia su denominación a Centro de Emergencias </a:t>
            </a:r>
            <a:r>
              <a:rPr lang="es-PY" sz="1600" b="1" dirty="0"/>
              <a:t>“Prof. Dr. Luis María Argaña” VICEPRESIDENTE DE LA REPUBLICA  DE TRAGICA MUERTE</a:t>
            </a:r>
          </a:p>
          <a:p>
            <a:endParaRPr lang="es-PY" sz="1600" dirty="0"/>
          </a:p>
        </p:txBody>
      </p:sp>
      <p:sp>
        <p:nvSpPr>
          <p:cNvPr id="6" name="CuadroTexto 5"/>
          <p:cNvSpPr txBox="1"/>
          <p:nvPr/>
        </p:nvSpPr>
        <p:spPr>
          <a:xfrm>
            <a:off x="3747132" y="1927493"/>
            <a:ext cx="2273564" cy="1323439"/>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style>
          <a:lnRef idx="0">
            <a:scrgbClr r="0" g="0" b="0"/>
          </a:lnRef>
          <a:fillRef idx="1001">
            <a:schemeClr val="lt2"/>
          </a:fillRef>
          <a:effectRef idx="0">
            <a:scrgbClr r="0" g="0" b="0"/>
          </a:effectRef>
          <a:fontRef idx="major"/>
        </p:style>
        <p:txBody>
          <a:bodyPr wrap="square" rtlCol="0">
            <a:spAutoFit/>
          </a:bodyPr>
          <a:lstStyle/>
          <a:p>
            <a:pPr algn="ctr"/>
            <a:r>
              <a:rPr lang="es-PY" sz="1600" b="1" dirty="0"/>
              <a:t>En 2000 </a:t>
            </a:r>
            <a:r>
              <a:rPr lang="es-PY" sz="1600" dirty="0"/>
              <a:t>se modifica el artículo referente a la creación, </a:t>
            </a:r>
            <a:r>
              <a:rPr lang="es-PY" sz="1600" b="1" dirty="0"/>
              <a:t>misión y </a:t>
            </a:r>
            <a:r>
              <a:rPr lang="es-PY" sz="1600" b="1" dirty="0">
                <a:effectLst>
                  <a:outerShdw blurRad="38100" dist="38100" dir="2700000" algn="tl">
                    <a:srgbClr val="000000">
                      <a:alpha val="43137"/>
                    </a:srgbClr>
                  </a:outerShdw>
                </a:effectLst>
              </a:rPr>
              <a:t>visión</a:t>
            </a:r>
            <a:r>
              <a:rPr lang="es-PY" sz="1600" b="1" dirty="0"/>
              <a:t> </a:t>
            </a:r>
            <a:r>
              <a:rPr lang="es-PY" sz="1600" dirty="0"/>
              <a:t>de la Institución</a:t>
            </a:r>
          </a:p>
        </p:txBody>
      </p:sp>
      <p:sp>
        <p:nvSpPr>
          <p:cNvPr id="7" name="Rectángulo 6"/>
          <p:cNvSpPr/>
          <p:nvPr/>
        </p:nvSpPr>
        <p:spPr>
          <a:xfrm>
            <a:off x="3766066" y="4571466"/>
            <a:ext cx="3884805" cy="2062103"/>
          </a:xfrm>
          <a:prstGeom prst="rect">
            <a:avLst/>
          </a:prstGeom>
          <a:solidFill>
            <a:srgbClr val="FECFC2"/>
          </a:solidFill>
          <a:effectLst>
            <a:outerShdw blurRad="50800" dist="38100" dir="2700000" algn="tl" rotWithShape="0">
              <a:prstClr val="black">
                <a:alpha val="40000"/>
              </a:prstClr>
            </a:outerShdw>
          </a:effectLst>
        </p:spPr>
        <p:style>
          <a:lnRef idx="0">
            <a:scrgbClr r="0" g="0" b="0"/>
          </a:lnRef>
          <a:fillRef idx="1001">
            <a:schemeClr val="lt2"/>
          </a:fillRef>
          <a:effectRef idx="0">
            <a:scrgbClr r="0" g="0" b="0"/>
          </a:effectRef>
          <a:fontRef idx="major"/>
        </p:style>
        <p:txBody>
          <a:bodyPr wrap="square">
            <a:spAutoFit/>
          </a:bodyPr>
          <a:lstStyle/>
          <a:p>
            <a:pPr algn="ctr"/>
            <a:r>
              <a:rPr lang="es-PY" sz="1600" b="1" dirty="0"/>
              <a:t>En el 2015, </a:t>
            </a:r>
            <a:r>
              <a:rPr lang="es-PY" sz="1600" dirty="0"/>
              <a:t>el Centro de Emergencias Médicas “Prof. Dr. Manuel Giagni”,</a:t>
            </a:r>
            <a:r>
              <a:rPr lang="es-PY" sz="1600" b="1" dirty="0"/>
              <a:t> pasa a denominarse Hospital de Trauma. “Manuel Giagni”.</a:t>
            </a:r>
          </a:p>
          <a:p>
            <a:pPr algn="ctr"/>
            <a:r>
              <a:rPr lang="es-PY" sz="1600" b="1" dirty="0"/>
              <a:t>MEDICO DE DESTACADA LABOR EN LA GUERRA DEL CHACO.</a:t>
            </a:r>
          </a:p>
          <a:p>
            <a:pPr algn="ctr"/>
            <a:r>
              <a:rPr lang="es-PY" sz="1600" b="1" dirty="0"/>
              <a:t>FUNDADOR Y DIRECTOR DEL EX PRIMEROS AUXILIOS</a:t>
            </a:r>
          </a:p>
        </p:txBody>
      </p:sp>
      <p:sp>
        <p:nvSpPr>
          <p:cNvPr id="8" name="Rectángulo 7"/>
          <p:cNvSpPr/>
          <p:nvPr/>
        </p:nvSpPr>
        <p:spPr>
          <a:xfrm>
            <a:off x="6756511" y="1927493"/>
            <a:ext cx="2517491" cy="1569660"/>
          </a:xfrm>
          <a:prstGeom prst="rect">
            <a:avLst/>
          </a:prstGeom>
          <a:effectLst>
            <a:glow rad="101600">
              <a:schemeClr val="accent2">
                <a:satMod val="175000"/>
                <a:alpha val="40000"/>
              </a:schemeClr>
            </a:glow>
            <a:outerShdw blurRad="50800" dist="38100" dir="2700000" algn="tl" rotWithShape="0">
              <a:prstClr val="black">
                <a:alpha val="40000"/>
              </a:prstClr>
            </a:outerShdw>
          </a:effectLst>
        </p:spPr>
        <p:style>
          <a:lnRef idx="0">
            <a:scrgbClr r="0" g="0" b="0"/>
          </a:lnRef>
          <a:fillRef idx="1001">
            <a:schemeClr val="lt2"/>
          </a:fillRef>
          <a:effectRef idx="0">
            <a:scrgbClr r="0" g="0" b="0"/>
          </a:effectRef>
          <a:fontRef idx="major"/>
        </p:style>
        <p:txBody>
          <a:bodyPr wrap="square">
            <a:spAutoFit/>
          </a:bodyPr>
          <a:lstStyle/>
          <a:p>
            <a:pPr algn="ctr"/>
            <a:r>
              <a:rPr lang="es-PY" sz="1600" dirty="0"/>
              <a:t>En el </a:t>
            </a:r>
            <a:r>
              <a:rPr lang="es-PY" sz="1600" b="1" dirty="0"/>
              <a:t>2020 </a:t>
            </a:r>
            <a:r>
              <a:rPr lang="es-PY" sz="1600" dirty="0"/>
              <a:t>se obtuvo el </a:t>
            </a:r>
            <a:r>
              <a:rPr lang="es-PY" sz="1600" b="1" dirty="0"/>
              <a:t>Título de Propied</a:t>
            </a:r>
            <a:r>
              <a:rPr lang="es-PY" sz="1600" dirty="0"/>
              <a:t>ad del Hospital de Trauma "Manuel </a:t>
            </a:r>
            <a:r>
              <a:rPr lang="es-PY" sz="1600" dirty="0" smtClean="0"/>
              <a:t>Giagni</a:t>
            </a:r>
            <a:r>
              <a:rPr lang="es-PY" sz="1600" dirty="0"/>
              <a:t>", que fue cedido por el Ministerio de Defensa</a:t>
            </a:r>
            <a:r>
              <a:rPr lang="es-PY" sz="1400" dirty="0"/>
              <a:t>.</a:t>
            </a:r>
          </a:p>
        </p:txBody>
      </p:sp>
      <p:cxnSp>
        <p:nvCxnSpPr>
          <p:cNvPr id="9" name="Conector recto de flecha 8"/>
          <p:cNvCxnSpPr/>
          <p:nvPr/>
        </p:nvCxnSpPr>
        <p:spPr>
          <a:xfrm>
            <a:off x="274096" y="4029546"/>
            <a:ext cx="9235664"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904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47895"/>
            <a:ext cx="8596668" cy="1320800"/>
          </a:xfrm>
        </p:spPr>
        <p:txBody>
          <a:bodyPr/>
          <a:lstStyle/>
          <a:p>
            <a:pPr algn="ctr"/>
            <a:r>
              <a:rPr lang="es-PY" b="1" u="sng" dirty="0" smtClean="0">
                <a:ea typeface="Times New Roman" panose="02020603050405020304" pitchFamily="18" charset="0"/>
                <a:cs typeface="Times New Roman" panose="02020603050405020304" pitchFamily="18" charset="0"/>
              </a:rPr>
              <a:t>Historia </a:t>
            </a:r>
            <a:r>
              <a:rPr lang="es-PY" b="1" u="sng" dirty="0">
                <a:ea typeface="Times New Roman" panose="02020603050405020304" pitchFamily="18" charset="0"/>
                <a:cs typeface="Times New Roman" panose="02020603050405020304" pitchFamily="18" charset="0"/>
              </a:rPr>
              <a:t>- Breve Reseña</a:t>
            </a:r>
            <a:endParaRPr lang="es-PY" dirty="0"/>
          </a:p>
        </p:txBody>
      </p:sp>
      <p:sp>
        <p:nvSpPr>
          <p:cNvPr id="4" name="Rectángulo 3"/>
          <p:cNvSpPr/>
          <p:nvPr/>
        </p:nvSpPr>
        <p:spPr>
          <a:xfrm>
            <a:off x="371008" y="669106"/>
            <a:ext cx="8921931" cy="6114944"/>
          </a:xfrm>
          <a:prstGeom prst="rect">
            <a:avLst/>
          </a:prstGeom>
        </p:spPr>
        <p:txBody>
          <a:bodyPr wrap="square">
            <a:spAutoFit/>
          </a:bodyPr>
          <a:lstStyle/>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El Centro de Emergencias Médicas inicia sus actividades por Decreto Nº 3.841 el 24 de Junio de 1999, con el nombre de “Prof. Dr. Luis María Argaña”, en el local ubicado en la Avda. Gral. Santos y Teodoro S. Mongelos. Posteriormente, por Decreto Nº 10.519, del 15 de septiembre de 2000 se modifica el artículo referente a la creación, misión y visión de la Institución, así como en su estructura organizacional.</a:t>
            </a:r>
            <a:endParaRPr lang="es-PY" sz="20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La creación del Centro se basa en las anteriores funciones del Servicio de Traumatología y Cirugía de Urgencias </a:t>
            </a:r>
            <a:r>
              <a:rPr lang="es-PY" b="1" dirty="0" smtClean="0">
                <a:latin typeface="Arial" panose="020B0604020202020204" pitchFamily="34" charset="0"/>
                <a:ea typeface="Times New Roman" panose="02020603050405020304" pitchFamily="18" charset="0"/>
                <a:cs typeface="Arial" panose="020B0604020202020204" pitchFamily="34" charset="0"/>
              </a:rPr>
              <a:t>(PRIMEROS AUXILIOS). </a:t>
            </a:r>
            <a:r>
              <a:rPr lang="es-PY" dirty="0" smtClean="0">
                <a:latin typeface="Arial" panose="020B0604020202020204" pitchFamily="34" charset="0"/>
                <a:ea typeface="Times New Roman" panose="02020603050405020304" pitchFamily="18" charset="0"/>
                <a:cs typeface="Arial" panose="020B0604020202020204" pitchFamily="34" charset="0"/>
              </a:rPr>
              <a:t>Si bien cumplía con su misión en la medida de sus posibilidades, precisaba otra estructura funcional y organizacional para satisfacer las crecientes necesidades de los usuarios que acudían a él.</a:t>
            </a:r>
            <a:endParaRPr lang="es-PY" sz="20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El viejo </a:t>
            </a:r>
            <a:r>
              <a:rPr lang="es-PY" b="1" dirty="0" smtClean="0">
                <a:latin typeface="Arial" panose="020B0604020202020204" pitchFamily="34" charset="0"/>
                <a:ea typeface="Times New Roman" panose="02020603050405020304" pitchFamily="18" charset="0"/>
                <a:cs typeface="Arial" panose="020B0604020202020204" pitchFamily="34" charset="0"/>
              </a:rPr>
              <a:t>Hospital de Primeros Auxilios </a:t>
            </a:r>
            <a:r>
              <a:rPr lang="es-PY" dirty="0" smtClean="0">
                <a:latin typeface="Arial" panose="020B0604020202020204" pitchFamily="34" charset="0"/>
                <a:ea typeface="Times New Roman" panose="02020603050405020304" pitchFamily="18" charset="0"/>
                <a:cs typeface="Arial" panose="020B0604020202020204" pitchFamily="34" charset="0"/>
              </a:rPr>
              <a:t>contaba con una Sala de Urgencias provista de 6 Camillas, 1 Consultorio de Traumatología, 78 Camas de Internados, 3 Camas para Recuperación, 3 Quirófanos para Cirugías Mayores y 7 Camas de Terapia Intensiva para Adultos.</a:t>
            </a:r>
            <a:endParaRPr lang="es-PY"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2748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243840"/>
            <a:ext cx="8596668" cy="1320800"/>
          </a:xfrm>
        </p:spPr>
        <p:txBody>
          <a:bodyPr/>
          <a:lstStyle/>
          <a:p>
            <a:pPr algn="ctr"/>
            <a:r>
              <a:rPr lang="es-PY" b="1" u="sng" dirty="0">
                <a:ea typeface="Times New Roman" panose="02020603050405020304" pitchFamily="18" charset="0"/>
                <a:cs typeface="Times New Roman" panose="02020603050405020304" pitchFamily="18" charset="0"/>
              </a:rPr>
              <a:t>Historia - Breve Reseña</a:t>
            </a:r>
            <a:endParaRPr lang="es-PY" dirty="0"/>
          </a:p>
        </p:txBody>
      </p:sp>
      <p:sp>
        <p:nvSpPr>
          <p:cNvPr id="4" name="Rectángulo 3"/>
          <p:cNvSpPr/>
          <p:nvPr/>
        </p:nvSpPr>
        <p:spPr>
          <a:xfrm>
            <a:off x="311571" y="904240"/>
            <a:ext cx="8596668" cy="5802038"/>
          </a:xfrm>
          <a:prstGeom prst="rect">
            <a:avLst/>
          </a:prstGeom>
        </p:spPr>
        <p:txBody>
          <a:bodyPr wrap="square">
            <a:spAutoFit/>
          </a:bodyPr>
          <a:lstStyle/>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El Servicio de Imágenes era insuficiente, no se contaba con Tomógrafo ni Ecógrafos. Las dependencias administrativas y el Personal de Guardia no daban abasto para la creciente demanda a que era sometido el Servicio. Se trabajaba con sobrecarga de los equipos y de los recursos humanos disponibles, llegando al punto de tener que rechazar pacientes. El hospital ya no podía dar respuesta a toda la población.</a:t>
            </a:r>
            <a:endParaRPr lang="es-PY"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En estas condiciones y con un Presupuesto un tanto desfasado, comenzó a funcionar el Centro de Emergencias Médicas en el sitio actual, en el cual desde entonces se realizan un promedio anual de 100.000 atenciones en los diferentes servicios.</a:t>
            </a:r>
            <a:endParaRPr lang="es-PY"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825"/>
              </a:spcBef>
              <a:spcAft>
                <a:spcPts val="600"/>
              </a:spcAft>
            </a:pPr>
            <a:r>
              <a:rPr lang="es-PY" dirty="0" smtClean="0">
                <a:solidFill>
                  <a:srgbClr val="444444"/>
                </a:solidFill>
                <a:latin typeface="Arial" panose="020B0604020202020204" pitchFamily="34" charset="0"/>
                <a:ea typeface="Times New Roman" panose="02020603050405020304" pitchFamily="18" charset="0"/>
                <a:cs typeface="Arial" panose="020B0604020202020204" pitchFamily="34" charset="0"/>
              </a:rPr>
              <a:t>Con la presentación del Decreto Nº 4538 de la Presidencia de la Republica, el Centro de Emergencias Médicas “Prof. Dr. Manuel Giagni”, pasa a denominarse Hospital de Trauma. Manuel Giagn</a:t>
            </a:r>
            <a:r>
              <a:rPr lang="es-PY" sz="1600" dirty="0" smtClean="0">
                <a:solidFill>
                  <a:srgbClr val="444444"/>
                </a:solidFill>
                <a:latin typeface="Arial" panose="020B0604020202020204" pitchFamily="34" charset="0"/>
                <a:ea typeface="Times New Roman" panose="02020603050405020304" pitchFamily="18" charset="0"/>
                <a:cs typeface="Arial" panose="020B0604020202020204" pitchFamily="34" charset="0"/>
              </a:rPr>
              <a:t>i.</a:t>
            </a:r>
            <a:endParaRPr lang="es-PY"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307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Y" b="1" u="sng" dirty="0">
                <a:ea typeface="Times New Roman" panose="02020603050405020304" pitchFamily="18" charset="0"/>
                <a:cs typeface="Times New Roman" panose="02020603050405020304" pitchFamily="18" charset="0"/>
              </a:rPr>
              <a:t>Historia - Breve Reseña</a:t>
            </a:r>
            <a:endParaRPr lang="es-PY" dirty="0"/>
          </a:p>
        </p:txBody>
      </p:sp>
      <p:sp>
        <p:nvSpPr>
          <p:cNvPr id="4" name="Rectángulo 3"/>
          <p:cNvSpPr/>
          <p:nvPr/>
        </p:nvSpPr>
        <p:spPr>
          <a:xfrm>
            <a:off x="677334" y="1566696"/>
            <a:ext cx="8466666" cy="3499804"/>
          </a:xfrm>
          <a:prstGeom prst="rect">
            <a:avLst/>
          </a:prstGeom>
        </p:spPr>
        <p:txBody>
          <a:bodyPr wrap="square">
            <a:spAutoFit/>
          </a:bodyPr>
          <a:lstStyle/>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La nueva denominación obedece a que la designación anterior no responde exactamente al grado de complejidad y a la filosofía de trabajo que concierne al mencionado establecimiento hospitalario.</a:t>
            </a:r>
            <a:endParaRPr lang="es-PY" sz="2000" dirty="0" smtClean="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000"/>
              </a:spcAft>
            </a:pPr>
            <a:r>
              <a:rPr lang="es-PY" dirty="0" smtClean="0">
                <a:latin typeface="Arial" panose="020B0604020202020204" pitchFamily="34" charset="0"/>
                <a:ea typeface="Times New Roman" panose="02020603050405020304" pitchFamily="18" charset="0"/>
                <a:cs typeface="Arial" panose="020B0604020202020204" pitchFamily="34" charset="0"/>
              </a:rPr>
              <a:t>El plantel completo del Hospital de Trauma trabaja incesantemente desde sus comienzos, para escribir día a día una página más en la rica historia de esta prestigiosa Institución que pretende crecer y ponerse a la altura de los grandes Centros de Trauma del mundo, y mejorar de esa manera la atención a los usuarios que acuden a nuestro servicio.</a:t>
            </a:r>
            <a:endParaRPr lang="es-PY"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3311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03" y="734785"/>
            <a:ext cx="8908869" cy="6662057"/>
          </a:xfrm>
          <a:prstGeom prst="rect">
            <a:avLst/>
          </a:prstGeom>
        </p:spPr>
      </p:pic>
    </p:spTree>
    <p:extLst>
      <p:ext uri="{BB962C8B-B14F-4D97-AF65-F5344CB8AC3E}">
        <p14:creationId xmlns:p14="http://schemas.microsoft.com/office/powerpoint/2010/main" val="3937392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936172"/>
            <a:ext cx="8596668" cy="775063"/>
          </a:xfrm>
        </p:spPr>
        <p:txBody>
          <a:bodyPr/>
          <a:lstStyle/>
          <a:p>
            <a:pPr algn="ctr"/>
            <a:r>
              <a:rPr lang="es-ES" u="sng" dirty="0" smtClean="0"/>
              <a:t>MISIÓN</a:t>
            </a:r>
            <a:endParaRPr lang="es-PY" u="sng" dirty="0"/>
          </a:p>
        </p:txBody>
      </p:sp>
      <p:sp>
        <p:nvSpPr>
          <p:cNvPr id="4" name="Rectángulo 3"/>
          <p:cNvSpPr/>
          <p:nvPr/>
        </p:nvSpPr>
        <p:spPr>
          <a:xfrm>
            <a:off x="1854925" y="1711235"/>
            <a:ext cx="6727371" cy="4524315"/>
          </a:xfrm>
          <a:prstGeom prst="rect">
            <a:avLst/>
          </a:prstGeom>
        </p:spPr>
        <p:txBody>
          <a:bodyPr wrap="square">
            <a:spAutoFit/>
          </a:bodyPr>
          <a:lstStyle/>
          <a:p>
            <a:pPr>
              <a:lnSpc>
                <a:spcPct val="200000"/>
              </a:lnSpc>
            </a:pPr>
            <a:r>
              <a:rPr lang="es-MX" dirty="0" smtClean="0">
                <a:latin typeface="Arial" panose="020B0604020202020204" pitchFamily="34" charset="0"/>
                <a:cs typeface="Arial" panose="020B0604020202020204" pitchFamily="34" charset="0"/>
              </a:rPr>
              <a:t>La misión del Hospital de Trauma “Prof. Dr. Manuel Gianni” es brindar atención inicial, </a:t>
            </a:r>
            <a:r>
              <a:rPr lang="es-MX" b="1" dirty="0" err="1">
                <a:latin typeface="Arial" panose="020B0604020202020204" pitchFamily="34" charset="0"/>
                <a:cs typeface="Arial" panose="020B0604020202020204" pitchFamily="34" charset="0"/>
              </a:rPr>
              <a:t>I</a:t>
            </a:r>
            <a:r>
              <a:rPr lang="es-MX" b="1" dirty="0" err="1" smtClean="0">
                <a:latin typeface="Arial" panose="020B0604020202020204" pitchFamily="34" charset="0"/>
                <a:cs typeface="Arial" panose="020B0604020202020204" pitchFamily="34" charset="0"/>
              </a:rPr>
              <a:t>ntra</a:t>
            </a:r>
            <a:r>
              <a:rPr lang="es-MX" b="1" dirty="0" smtClean="0">
                <a:latin typeface="Arial" panose="020B0604020202020204" pitchFamily="34" charset="0"/>
                <a:cs typeface="Arial" panose="020B0604020202020204" pitchFamily="34" charset="0"/>
              </a:rPr>
              <a:t> y Post Hospitalaria</a:t>
            </a:r>
            <a:r>
              <a:rPr lang="es-MX" dirty="0" smtClean="0">
                <a:latin typeface="Arial" panose="020B0604020202020204" pitchFamily="34" charset="0"/>
                <a:cs typeface="Arial" panose="020B0604020202020204" pitchFamily="34" charset="0"/>
              </a:rPr>
              <a:t>, hasta la rehabilitación del paciente </a:t>
            </a:r>
            <a:r>
              <a:rPr lang="es-MX" dirty="0" err="1" smtClean="0">
                <a:latin typeface="Arial" panose="020B0604020202020204" pitchFamily="34" charset="0"/>
                <a:cs typeface="Arial" panose="020B0604020202020204" pitchFamily="34" charset="0"/>
              </a:rPr>
              <a:t>politraumatizado</a:t>
            </a:r>
            <a:r>
              <a:rPr lang="es-MX" dirty="0" smtClean="0">
                <a:latin typeface="Arial" panose="020B0604020202020204" pitchFamily="34" charset="0"/>
                <a:cs typeface="Arial" panose="020B0604020202020204" pitchFamily="34" charset="0"/>
              </a:rPr>
              <a:t>; así como actividades de prevención  de accidentes. Para ello cuenta con un plantel de recursos humanos altamente capacitados: profesionales, técnicos y auxiliares, tanto de blanco como administrativos, cada uno de los cuales desempeña a cabalidad en el área de su competencia.</a:t>
            </a:r>
            <a:endParaRPr lang="es-P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04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8957" y="243841"/>
            <a:ext cx="8596668" cy="775063"/>
          </a:xfrm>
        </p:spPr>
        <p:txBody>
          <a:bodyPr/>
          <a:lstStyle/>
          <a:p>
            <a:pPr algn="ctr"/>
            <a:r>
              <a:rPr lang="es-ES" u="sng" dirty="0" smtClean="0"/>
              <a:t>VISIÓN</a:t>
            </a:r>
            <a:endParaRPr lang="es-PY" u="sng" dirty="0"/>
          </a:p>
        </p:txBody>
      </p:sp>
      <p:sp>
        <p:nvSpPr>
          <p:cNvPr id="4" name="Rectángulo 3"/>
          <p:cNvSpPr/>
          <p:nvPr/>
        </p:nvSpPr>
        <p:spPr>
          <a:xfrm>
            <a:off x="1561282" y="1567544"/>
            <a:ext cx="7634343" cy="4524315"/>
          </a:xfrm>
          <a:prstGeom prst="rect">
            <a:avLst/>
          </a:prstGeom>
        </p:spPr>
        <p:txBody>
          <a:bodyPr wrap="square">
            <a:spAutoFit/>
          </a:bodyPr>
          <a:lstStyle/>
          <a:p>
            <a:pPr>
              <a:lnSpc>
                <a:spcPct val="200000"/>
              </a:lnSpc>
            </a:pPr>
            <a:r>
              <a:rPr lang="es-ES" dirty="0" smtClean="0">
                <a:latin typeface="Arial" panose="020B0604020202020204" pitchFamily="34" charset="0"/>
                <a:cs typeface="Arial" panose="020B0604020202020204" pitchFamily="34" charset="0"/>
              </a:rPr>
              <a:t>Cómo una Visión hacia el futuro el Hospital de Trauma “ Prof. Dr. Manuel Gianni” cuenta con el área de Docencia e Investigación, con un programa de Pre y Post Grado, recibiendo estudiantes de las carreras de Medicina, Maxilofacial, y Enfermería de diferentes facultades públicas y privadas y lo más importante; la Residencia Médica  en “Cirugía de Trauma” con una duración de 3 años, con opción de formar parte del Programa de Formación Continua durante un año como encargado de las Unidades de Trauma del Interior del país.</a:t>
            </a:r>
          </a:p>
        </p:txBody>
      </p:sp>
    </p:spTree>
    <p:extLst>
      <p:ext uri="{BB962C8B-B14F-4D97-AF65-F5344CB8AC3E}">
        <p14:creationId xmlns:p14="http://schemas.microsoft.com/office/powerpoint/2010/main" val="3136625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Y" dirty="0"/>
              <a:t>Objetivos Institucionales</a:t>
            </a:r>
          </a:p>
        </p:txBody>
      </p:sp>
      <p:sp>
        <p:nvSpPr>
          <p:cNvPr id="3" name="Marcador de contenido 2"/>
          <p:cNvSpPr>
            <a:spLocks noGrp="1"/>
          </p:cNvSpPr>
          <p:nvPr>
            <p:ph idx="1"/>
          </p:nvPr>
        </p:nvSpPr>
        <p:spPr>
          <a:xfrm>
            <a:off x="677334" y="1904274"/>
            <a:ext cx="8596668" cy="3880773"/>
          </a:xfrm>
        </p:spPr>
        <p:txBody>
          <a:bodyPr>
            <a:normAutofit fontScale="92500" lnSpcReduction="10000"/>
          </a:bodyPr>
          <a:lstStyle/>
          <a:p>
            <a:r>
              <a:rPr lang="es-PY" dirty="0"/>
              <a:t>1- LOGRAR LA ATENCÓN INTEGRAL CON CALIDAD A LOS PACIENTES TRAUMATIZADOS. </a:t>
            </a:r>
            <a:endParaRPr lang="es-PY" dirty="0" smtClean="0"/>
          </a:p>
          <a:p>
            <a:pPr marL="0" indent="0">
              <a:buNone/>
            </a:pPr>
            <a:endParaRPr lang="es-PY" dirty="0"/>
          </a:p>
          <a:p>
            <a:r>
              <a:rPr lang="es-PY" dirty="0"/>
              <a:t>2- SER REFERENTE EN EL ÁREA DE TRAUMA, DENTRO DE LOS SERVICIOS DEL MINISTERIO DE SALUD PUBLICA Y BIENESTAR SOCIAL  </a:t>
            </a:r>
            <a:endParaRPr lang="es-PY" dirty="0" smtClean="0"/>
          </a:p>
          <a:p>
            <a:pPr marL="0" indent="0">
              <a:buNone/>
            </a:pPr>
            <a:endParaRPr lang="es-PY" dirty="0"/>
          </a:p>
          <a:p>
            <a:r>
              <a:rPr lang="es-PY" dirty="0"/>
              <a:t>3- FOMENTAR ACTIVIDADES DE PREVENCIÓN Y </a:t>
            </a:r>
            <a:r>
              <a:rPr lang="es-PY" dirty="0" smtClean="0"/>
              <a:t>REHABILITACÓN</a:t>
            </a:r>
          </a:p>
          <a:p>
            <a:pPr marL="0" indent="0">
              <a:buNone/>
            </a:pPr>
            <a:endParaRPr lang="es-PY" dirty="0"/>
          </a:p>
          <a:p>
            <a:r>
              <a:rPr lang="es-PY" dirty="0"/>
              <a:t> 4- DESARROLLAR CURSOS PRE Y POST GRADO EN EL ÁREA DE CIRUGIA EN TRAUMA Y TRAUMATOLOGIA </a:t>
            </a:r>
            <a:endParaRPr lang="es-PY" dirty="0" smtClean="0"/>
          </a:p>
          <a:p>
            <a:pPr marL="0" indent="0">
              <a:buNone/>
            </a:pPr>
            <a:endParaRPr lang="es-PY" dirty="0"/>
          </a:p>
          <a:p>
            <a:r>
              <a:rPr lang="es-PY" dirty="0"/>
              <a:t>5- PROMOVER LA INVESTIGACION Y DOCENCIA</a:t>
            </a:r>
          </a:p>
        </p:txBody>
      </p:sp>
    </p:spTree>
    <p:extLst>
      <p:ext uri="{BB962C8B-B14F-4D97-AF65-F5344CB8AC3E}">
        <p14:creationId xmlns:p14="http://schemas.microsoft.com/office/powerpoint/2010/main" val="2186497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20219" y="570411"/>
            <a:ext cx="2666757" cy="670561"/>
          </a:xfrm>
        </p:spPr>
        <p:txBody>
          <a:bodyPr/>
          <a:lstStyle/>
          <a:p>
            <a:pPr algn="ctr"/>
            <a:r>
              <a:rPr lang="es-ES" u="sng" dirty="0" smtClean="0"/>
              <a:t>VALORES</a:t>
            </a:r>
            <a:endParaRPr lang="es-PY" u="sng" dirty="0"/>
          </a:p>
        </p:txBody>
      </p:sp>
      <p:sp>
        <p:nvSpPr>
          <p:cNvPr id="4" name="Rectángulo 3"/>
          <p:cNvSpPr/>
          <p:nvPr/>
        </p:nvSpPr>
        <p:spPr>
          <a:xfrm>
            <a:off x="1914604" y="1439817"/>
            <a:ext cx="6096000" cy="4662815"/>
          </a:xfrm>
          <a:prstGeom prst="rect">
            <a:avLst/>
          </a:prstGeom>
        </p:spPr>
        <p:txBody>
          <a:bodyPr>
            <a:spAutoFit/>
          </a:bodyPr>
          <a:lstStyle/>
          <a:p>
            <a:pPr algn="just">
              <a:lnSpc>
                <a:spcPct val="150000"/>
              </a:lnSpc>
            </a:pPr>
            <a:r>
              <a:rPr lang="es-MX"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SERVICIO</a:t>
            </a:r>
            <a:endParaRPr lang="es-PY"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es-MX" dirty="0" smtClean="0">
                <a:latin typeface="Arial" panose="020B0604020202020204" pitchFamily="34" charset="0"/>
                <a:cs typeface="Arial" panose="020B0604020202020204" pitchFamily="34" charset="0"/>
              </a:rPr>
              <a:t>   Satisfacer con excelencia las necesidades de los usuarios de la institución.</a:t>
            </a:r>
            <a:endParaRPr lang="es-PY" dirty="0" smtClean="0">
              <a:latin typeface="Arial" panose="020B0604020202020204" pitchFamily="34" charset="0"/>
              <a:cs typeface="Arial" panose="020B0604020202020204" pitchFamily="34" charset="0"/>
            </a:endParaRPr>
          </a:p>
          <a:p>
            <a:pPr algn="just">
              <a:lnSpc>
                <a:spcPct val="150000"/>
              </a:lnSpc>
            </a:pPr>
            <a:r>
              <a:rPr lang="es-MX"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COMPROMISO</a:t>
            </a:r>
            <a:endParaRPr lang="es-PY"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es-MX" dirty="0" smtClean="0">
                <a:latin typeface="Arial" panose="020B0604020202020204" pitchFamily="34" charset="0"/>
                <a:cs typeface="Arial" panose="020B0604020202020204" pitchFamily="34" charset="0"/>
              </a:rPr>
              <a:t>   Compartir la Misión, la Visión y los objetivos de la institución.</a:t>
            </a:r>
          </a:p>
          <a:p>
            <a:pPr algn="just">
              <a:lnSpc>
                <a:spcPct val="150000"/>
              </a:lnSpc>
            </a:pPr>
            <a:r>
              <a:rPr lang="es-MX"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TRANSPARENCIA</a:t>
            </a:r>
            <a:endParaRPr lang="es-PY"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es-MX" dirty="0" smtClean="0">
                <a:latin typeface="Arial" panose="020B0604020202020204" pitchFamily="34" charset="0"/>
                <a:cs typeface="Arial" panose="020B0604020202020204" pitchFamily="34" charset="0"/>
              </a:rPr>
              <a:t>   Dar acceso a la información completa y confiable sobre las   actividades prestadas.</a:t>
            </a:r>
            <a:endParaRPr lang="es-PY" dirty="0" smtClean="0">
              <a:latin typeface="Arial" panose="020B0604020202020204" pitchFamily="34" charset="0"/>
              <a:cs typeface="Arial" panose="020B0604020202020204" pitchFamily="34" charset="0"/>
            </a:endParaRPr>
          </a:p>
          <a:p>
            <a:pPr algn="just">
              <a:lnSpc>
                <a:spcPct val="150000"/>
              </a:lnSpc>
            </a:pPr>
            <a:r>
              <a:rPr lang="es-MX"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EQUIDAD</a:t>
            </a:r>
            <a:endParaRPr lang="es-PY"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es-MX" dirty="0" smtClean="0">
                <a:latin typeface="Arial" panose="020B0604020202020204" pitchFamily="34" charset="0"/>
                <a:cs typeface="Arial" panose="020B0604020202020204" pitchFamily="34" charset="0"/>
              </a:rPr>
              <a:t>   Dar a cada usuario lo que necesita sin discriminaciones.</a:t>
            </a:r>
            <a:endParaRPr lang="es-P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948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673" y="759959"/>
            <a:ext cx="10074728" cy="5159430"/>
          </a:xfrm>
          <a:prstGeom prst="rect">
            <a:avLst/>
          </a:prstGeom>
          <a:solidFill>
            <a:srgbClr val="000000">
              <a:shade val="95000"/>
            </a:srgbClr>
          </a:solidFill>
          <a:ln w="444500" cap="sq">
            <a:solidFill>
              <a:schemeClr val="accent1">
                <a:lumMod val="60000"/>
                <a:lumOff val="40000"/>
              </a:schemeClr>
            </a:solidFill>
            <a:miter lim="800000"/>
          </a:ln>
          <a:effectLst>
            <a:outerShdw blurRad="254000" dist="190500" dir="2700000" sy="90000" algn="bl" rotWithShape="0">
              <a:srgbClr val="000000">
                <a:alpha val="40000"/>
              </a:srgbClr>
            </a:outerShdw>
          </a:effectLst>
          <a:scene3d>
            <a:camera prst="orthographicFront"/>
            <a:lightRig rig="threePt" dir="t"/>
          </a:scene3d>
          <a:sp3d>
            <a:bevelT w="101600" prst="riblet"/>
          </a:sp3d>
        </p:spPr>
      </p:pic>
    </p:spTree>
    <p:extLst>
      <p:ext uri="{BB962C8B-B14F-4D97-AF65-F5344CB8AC3E}">
        <p14:creationId xmlns:p14="http://schemas.microsoft.com/office/powerpoint/2010/main" val="608720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21471" y="256902"/>
            <a:ext cx="9459443" cy="1689463"/>
          </a:xfrm>
        </p:spPr>
        <p:txBody>
          <a:bodyPr/>
          <a:lstStyle/>
          <a:p>
            <a:pPr algn="ctr"/>
            <a:r>
              <a:rPr lang="es-ES" b="1" u="sng" dirty="0" smtClean="0">
                <a:cs typeface="Times New Roman" panose="02020603050405020304" pitchFamily="18" charset="0"/>
              </a:rPr>
              <a:t>PROF. DR. MANUEL GIAGNI </a:t>
            </a:r>
            <a:r>
              <a:rPr lang="es-ES" sz="1200" b="1" u="sng" dirty="0" smtClean="0">
                <a:cs typeface="Times New Roman" panose="02020603050405020304" pitchFamily="18" charset="0"/>
              </a:rPr>
              <a:t/>
            </a:r>
            <a:br>
              <a:rPr lang="es-ES" sz="1200" b="1" u="sng" dirty="0" smtClean="0">
                <a:cs typeface="Times New Roman" panose="02020603050405020304" pitchFamily="18" charset="0"/>
              </a:rPr>
            </a:br>
            <a:r>
              <a:rPr lang="es-ES" sz="1200" b="1" u="sng" dirty="0" smtClean="0">
                <a:cs typeface="Times New Roman" panose="02020603050405020304" pitchFamily="18" charset="0"/>
              </a:rPr>
              <a:t/>
            </a:r>
            <a:br>
              <a:rPr lang="es-ES" sz="1200" b="1" u="sng" dirty="0" smtClean="0">
                <a:cs typeface="Times New Roman" panose="02020603050405020304" pitchFamily="18" charset="0"/>
              </a:rPr>
            </a:br>
            <a:r>
              <a:rPr lang="es-ES" sz="2000" b="1" u="sng" dirty="0" smtClean="0">
                <a:cs typeface="Times New Roman" panose="02020603050405020304" pitchFamily="18" charset="0"/>
              </a:rPr>
              <a:t>BIOGRAFÍA</a:t>
            </a:r>
            <a:endParaRPr lang="es-PY" sz="20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318" y="1550812"/>
            <a:ext cx="4475747" cy="4692887"/>
          </a:xfrm>
          <a:prstGeom prst="rect">
            <a:avLst/>
          </a:prstGeom>
        </p:spPr>
      </p:pic>
    </p:spTree>
    <p:extLst>
      <p:ext uri="{BB962C8B-B14F-4D97-AF65-F5344CB8AC3E}">
        <p14:creationId xmlns:p14="http://schemas.microsoft.com/office/powerpoint/2010/main" val="866312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334" y="1463040"/>
            <a:ext cx="2445476" cy="3918857"/>
          </a:xfrm>
          <a:prstGeom prst="rect">
            <a:avLst/>
          </a:prstGeom>
        </p:spPr>
      </p:pic>
      <p:sp>
        <p:nvSpPr>
          <p:cNvPr id="9" name="Rectángulo 8"/>
          <p:cNvSpPr/>
          <p:nvPr/>
        </p:nvSpPr>
        <p:spPr>
          <a:xfrm>
            <a:off x="3452948" y="1305734"/>
            <a:ext cx="8303623" cy="4870564"/>
          </a:xfrm>
          <a:prstGeom prst="rect">
            <a:avLst/>
          </a:prstGeom>
        </p:spPr>
        <p:txBody>
          <a:bodyPr wrap="square">
            <a:spAutoFit/>
          </a:bodyPr>
          <a:lstStyle/>
          <a:p>
            <a:pPr>
              <a:lnSpc>
                <a:spcPct val="115000"/>
              </a:lnSpc>
              <a:spcAft>
                <a:spcPts val="1000"/>
              </a:spcAft>
            </a:pPr>
            <a:r>
              <a:rPr lang="es-ES" dirty="0">
                <a:latin typeface="Arial" panose="020B0604020202020204" pitchFamily="34" charset="0"/>
                <a:ea typeface="Calibri" panose="020F0502020204030204" pitchFamily="34" charset="0"/>
                <a:cs typeface="Arial" panose="020B0604020202020204" pitchFamily="34" charset="0"/>
              </a:rPr>
              <a:t>Prócer de la medicina paraguaya, pionero y principal propulsor del antiguo Servicio de Traumatología y Cirugía de Urgencia (Primeros Auxilios), dependiente del Ministerio de Salud Pública y Bienestar Social, reemplazado en 1999 por el Centro de Emergencias Médicas. Presto valiosos servicios a la Patria como oficial del Ejército Paraguayo durante la Guerra del Chaco, una vez concluida su formación profesional en clínica quirúrgica en el Sanatorio Británico, de Rosario, República Argentina, en abril de 1939, el Doctor Manuel Giagni asumió la Dirección de dicho establecimiento hospitalario de urgencia, a cuyas funciones destinó íntegramente su tiempo y sus esfuerzos, así como sus conocimientos, que supo aplicar en beneficio de la población más humilde a la que sirvió con absoluta dedicación, y de la propia Institución, creando nuevos Servicios, implementando innovadoras técnicas, modernos equipos quirúrgicos y terapéuticos, y formando a varias generaciones de médicos y enfermeras, técnicos y practicantes que a través de los años han integrado los sucesivos equipos humanos de Primeros Auxilios</a:t>
            </a:r>
            <a:r>
              <a:rPr lang="es-ES" dirty="0">
                <a:latin typeface="Calibri" panose="020F0502020204030204" pitchFamily="34" charset="0"/>
                <a:ea typeface="Calibri" panose="020F0502020204030204" pitchFamily="34" charset="0"/>
                <a:cs typeface="Times New Roman" panose="02020603050405020304" pitchFamily="18" charset="0"/>
              </a:rPr>
              <a:t>.</a:t>
            </a:r>
            <a:endParaRPr lang="es-PY"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ítulo 1"/>
          <p:cNvSpPr>
            <a:spLocks noGrp="1"/>
          </p:cNvSpPr>
          <p:nvPr>
            <p:ph type="title"/>
          </p:nvPr>
        </p:nvSpPr>
        <p:spPr>
          <a:xfrm>
            <a:off x="1552545" y="191588"/>
            <a:ext cx="9459443" cy="1689463"/>
          </a:xfrm>
        </p:spPr>
        <p:txBody>
          <a:bodyPr/>
          <a:lstStyle/>
          <a:p>
            <a:pPr algn="ctr"/>
            <a:r>
              <a:rPr lang="es-ES" b="1" u="sng" dirty="0" smtClean="0">
                <a:cs typeface="Times New Roman" panose="02020603050405020304" pitchFamily="18" charset="0"/>
              </a:rPr>
              <a:t>PROF. DR. MANUEL GIAGNI </a:t>
            </a:r>
            <a:r>
              <a:rPr lang="es-ES" sz="1200" b="1" u="sng" dirty="0" smtClean="0">
                <a:cs typeface="Times New Roman" panose="02020603050405020304" pitchFamily="18" charset="0"/>
              </a:rPr>
              <a:t/>
            </a:r>
            <a:br>
              <a:rPr lang="es-ES" sz="1200" b="1" u="sng" dirty="0" smtClean="0">
                <a:cs typeface="Times New Roman" panose="02020603050405020304" pitchFamily="18" charset="0"/>
              </a:rPr>
            </a:br>
            <a:r>
              <a:rPr lang="es-ES" sz="1200" b="1" u="sng" dirty="0" smtClean="0">
                <a:cs typeface="Times New Roman" panose="02020603050405020304" pitchFamily="18" charset="0"/>
              </a:rPr>
              <a:t/>
            </a:r>
            <a:br>
              <a:rPr lang="es-ES" sz="1200" b="1" u="sng" dirty="0" smtClean="0">
                <a:cs typeface="Times New Roman" panose="02020603050405020304" pitchFamily="18" charset="0"/>
              </a:rPr>
            </a:br>
            <a:r>
              <a:rPr lang="es-ES" sz="2000" b="1" u="sng" dirty="0" smtClean="0">
                <a:cs typeface="Times New Roman" panose="02020603050405020304" pitchFamily="18" charset="0"/>
              </a:rPr>
              <a:t>BIOGRAFÍA</a:t>
            </a:r>
            <a:endParaRPr lang="es-PY" sz="2000" dirty="0"/>
          </a:p>
        </p:txBody>
      </p:sp>
    </p:spTree>
    <p:extLst>
      <p:ext uri="{BB962C8B-B14F-4D97-AF65-F5344CB8AC3E}">
        <p14:creationId xmlns:p14="http://schemas.microsoft.com/office/powerpoint/2010/main" val="986248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40970" y="1273871"/>
            <a:ext cx="9771018" cy="5127045"/>
          </a:xfrm>
          <a:prstGeom prst="rect">
            <a:avLst/>
          </a:prstGeom>
        </p:spPr>
        <p:txBody>
          <a:bodyPr wrap="square">
            <a:spAutoFit/>
          </a:bodyPr>
          <a:lstStyle/>
          <a:p>
            <a:pPr>
              <a:lnSpc>
                <a:spcPct val="115000"/>
              </a:lnSpc>
              <a:spcAft>
                <a:spcPts val="1000"/>
              </a:spcAft>
            </a:pPr>
            <a:r>
              <a:rPr lang="es-ES" dirty="0">
                <a:latin typeface="Calibri" panose="020F0502020204030204" pitchFamily="34" charset="0"/>
                <a:ea typeface="Calibri" panose="020F0502020204030204" pitchFamily="34" charset="0"/>
                <a:cs typeface="Times New Roman" panose="02020603050405020304" pitchFamily="18" charset="0"/>
              </a:rPr>
              <a:t>Egresado en 1928, en esa brillante generación de la escuela de Charles </a:t>
            </a:r>
            <a:r>
              <a:rPr lang="es-ES" dirty="0" err="1">
                <a:latin typeface="Calibri" panose="020F0502020204030204" pitchFamily="34" charset="0"/>
                <a:ea typeface="Calibri" panose="020F0502020204030204" pitchFamily="34" charset="0"/>
                <a:cs typeface="Times New Roman" panose="02020603050405020304" pitchFamily="18" charset="0"/>
              </a:rPr>
              <a:t>Py</a:t>
            </a:r>
            <a:r>
              <a:rPr lang="es-ES" dirty="0">
                <a:latin typeface="Calibri" panose="020F0502020204030204" pitchFamily="34" charset="0"/>
                <a:ea typeface="Calibri" panose="020F0502020204030204" pitchFamily="34" charset="0"/>
                <a:cs typeface="Times New Roman" panose="02020603050405020304" pitchFamily="18" charset="0"/>
              </a:rPr>
              <a:t>. Fue becado a rosario, Argentina, donde sigue un curso de especialización en cirugía gastrointestinal y en traumatología. Vuelto al país es designado jefe de Clínicas y posteriormente Profesor Suplente de Clínica Quirúrgica en la cátedra del Prof. Benigno Escobar. Orientó su actividad docente hacia la cátedra de Anatomía Descriptiva, donde fue Profesor Titular hasta 1964; pero su gran contribución a la cirugía nacional fue la Cirugía de Urgencia y Traumatología. Por muchos años y con ejemplar dedicación fue Director del Servicio de Primeros Auxilios. A su esfuerzo y tenacidad se deben, la construcción y organización de lo que hoy es el Servicio de Primeros Auxilios en la calle Brasil. </a:t>
            </a:r>
            <a:endParaRPr lang="es-PY"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ES" dirty="0">
                <a:latin typeface="Calibri" panose="020F0502020204030204" pitchFamily="34" charset="0"/>
                <a:ea typeface="Calibri" panose="020F0502020204030204" pitchFamily="34" charset="0"/>
                <a:cs typeface="Times New Roman" panose="02020603050405020304" pitchFamily="18" charset="0"/>
              </a:rPr>
              <a:t>Formó parte del cuerpo médico de la Sanidad Militar en la Guerra del Chaco. Integraba con otros cirujanos las llamadas “Ambulancias Quirúrgicas”. Tuvo descollante labor en las principales batallas libradas en la contienda chaqueña, como menciona en su libro “La Sanidad Militar Paraguaya en la Guerra del Chaco”, el entonces Director de la Sanidad Militar en Campaña. En Clínicas paso también por el Servicio de Cirugía de Urgencia, y por la Cátedra de Clínica Quirúrgica. Pero su gran contribución a la cirugía nacional fue la Cirugía de Urgencia y Traumatología.</a:t>
            </a:r>
            <a:endParaRPr lang="es-PY"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s-PY"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Título 1"/>
          <p:cNvSpPr>
            <a:spLocks noGrp="1"/>
          </p:cNvSpPr>
          <p:nvPr>
            <p:ph type="title"/>
          </p:nvPr>
        </p:nvSpPr>
        <p:spPr>
          <a:xfrm>
            <a:off x="1552545" y="191588"/>
            <a:ext cx="9459443" cy="1689463"/>
          </a:xfrm>
        </p:spPr>
        <p:txBody>
          <a:bodyPr/>
          <a:lstStyle/>
          <a:p>
            <a:pPr algn="ctr"/>
            <a:r>
              <a:rPr lang="es-ES" b="1" u="sng" dirty="0" smtClean="0">
                <a:cs typeface="Times New Roman" panose="02020603050405020304" pitchFamily="18" charset="0"/>
              </a:rPr>
              <a:t>PROF. DR. MANUEL GIAGNI </a:t>
            </a:r>
            <a:r>
              <a:rPr lang="es-ES" sz="1200" b="1" u="sng" dirty="0" smtClean="0">
                <a:cs typeface="Times New Roman" panose="02020603050405020304" pitchFamily="18" charset="0"/>
              </a:rPr>
              <a:t/>
            </a:r>
            <a:br>
              <a:rPr lang="es-ES" sz="1200" b="1" u="sng" dirty="0" smtClean="0">
                <a:cs typeface="Times New Roman" panose="02020603050405020304" pitchFamily="18" charset="0"/>
              </a:rPr>
            </a:br>
            <a:r>
              <a:rPr lang="es-ES" sz="1200" b="1" u="sng" dirty="0" smtClean="0">
                <a:cs typeface="Times New Roman" panose="02020603050405020304" pitchFamily="18" charset="0"/>
              </a:rPr>
              <a:t/>
            </a:r>
            <a:br>
              <a:rPr lang="es-ES" sz="1200" b="1" u="sng" dirty="0" smtClean="0">
                <a:cs typeface="Times New Roman" panose="02020603050405020304" pitchFamily="18" charset="0"/>
              </a:rPr>
            </a:br>
            <a:r>
              <a:rPr lang="es-ES" sz="2000" b="1" u="sng" dirty="0" smtClean="0">
                <a:cs typeface="Times New Roman" panose="02020603050405020304" pitchFamily="18" charset="0"/>
              </a:rPr>
              <a:t>BIOGRAFÍA</a:t>
            </a:r>
            <a:endParaRPr lang="es-PY" sz="2000" dirty="0"/>
          </a:p>
        </p:txBody>
      </p:sp>
    </p:spTree>
    <p:extLst>
      <p:ext uri="{BB962C8B-B14F-4D97-AF65-F5344CB8AC3E}">
        <p14:creationId xmlns:p14="http://schemas.microsoft.com/office/powerpoint/2010/main" val="28901846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267" y="842931"/>
            <a:ext cx="4191590" cy="2668579"/>
          </a:xfrm>
          <a:prstGeom prst="rect">
            <a:avLst/>
          </a:prstGeom>
        </p:spPr>
      </p:pic>
      <p:sp>
        <p:nvSpPr>
          <p:cNvPr id="5" name="AutoShape 2" descr="blob:https://web.whatsapp.com/5757c050-f1d6-47be-9aac-d7cb869ce9c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915634"/>
            <a:ext cx="4372882" cy="2535754"/>
          </a:xfrm>
          <a:prstGeom prst="rect">
            <a:avLst/>
          </a:prstGeom>
        </p:spPr>
      </p:pic>
      <p:sp>
        <p:nvSpPr>
          <p:cNvPr id="7" name="Rectángulo 6"/>
          <p:cNvSpPr/>
          <p:nvPr/>
        </p:nvSpPr>
        <p:spPr>
          <a:xfrm>
            <a:off x="460375" y="3553097"/>
            <a:ext cx="11361511" cy="3139321"/>
          </a:xfrm>
          <a:prstGeom prst="rect">
            <a:avLst/>
          </a:prstGeom>
        </p:spPr>
        <p:txBody>
          <a:bodyPr wrap="square">
            <a:spAutoFit/>
          </a:bodyPr>
          <a:lstStyle/>
          <a:p>
            <a:r>
              <a:rPr lang="es-ES" dirty="0"/>
              <a:t>(Primeros Auxilios). Sus orígenes se remontan a antes de la creación del Ministerio de Salud Pública, cuando existía el Departamento Nacional de Higiene y Asistencia Pública, dirigido por el Dr. Cayetano Masi, dependiente del Ministerio del Interior, el cual ya contaba con una Sección de Urgencias, que funcionaba en El Paraguayo Independiente e Independencia Nacional, cerca de la actual Iglesia Catedral, en la que eran practicadas las intervenciones de urgencia, asistiéndose a los operados en la misma casa hasta su convalecencia. Con el tiempo, denominado ya Servicio de Primeros Auxilios de la Asistencia </a:t>
            </a:r>
            <a:r>
              <a:rPr lang="es-ES" dirty="0" err="1"/>
              <a:t>Pública.”se</a:t>
            </a:r>
            <a:r>
              <a:rPr lang="es-ES" dirty="0"/>
              <a:t> trasladó a las inmediaciones de la Intendencia del Ejército, en </a:t>
            </a:r>
            <a:r>
              <a:rPr lang="es-ES" dirty="0" err="1"/>
              <a:t>Parapití</a:t>
            </a:r>
            <a:r>
              <a:rPr lang="es-ES" dirty="0"/>
              <a:t> y Fulgencio R. Moreno, donde actualmente funciona la Secretaría de Emergencia Nacional (SEN). De allí pasó a un local situado en Luís Alberto de Herrera entre </a:t>
            </a:r>
            <a:r>
              <a:rPr lang="es-ES" dirty="0" err="1"/>
              <a:t>Tacuary</a:t>
            </a:r>
            <a:r>
              <a:rPr lang="es-ES" dirty="0"/>
              <a:t> y Estados Unidos, (actual Centro de Adiestramiento en Servicio (CAES), para posteriormente instalarse, mediante la ayuda del SCISP, en el local de Brasil y Fulgencio R. Moreno (Edifico Pedro P. Peña).</a:t>
            </a:r>
            <a:endParaRPr lang="es-PY" dirty="0"/>
          </a:p>
        </p:txBody>
      </p:sp>
      <p:sp>
        <p:nvSpPr>
          <p:cNvPr id="8" name="CuadroTexto 7"/>
          <p:cNvSpPr txBox="1"/>
          <p:nvPr/>
        </p:nvSpPr>
        <p:spPr>
          <a:xfrm>
            <a:off x="1828800" y="300444"/>
            <a:ext cx="7445829" cy="461665"/>
          </a:xfrm>
          <a:prstGeom prst="rect">
            <a:avLst/>
          </a:prstGeom>
          <a:noFill/>
        </p:spPr>
        <p:txBody>
          <a:bodyPr wrap="square" rtlCol="0">
            <a:spAutoFit/>
          </a:bodyPr>
          <a:lstStyle/>
          <a:p>
            <a:r>
              <a:rPr lang="es-ES" sz="2000" dirty="0" smtClean="0">
                <a:solidFill>
                  <a:schemeClr val="accent1"/>
                </a:solidFill>
              </a:rPr>
              <a:t>                     </a:t>
            </a:r>
            <a:r>
              <a:rPr lang="es-ES" sz="2400" b="1" dirty="0" smtClean="0">
                <a:solidFill>
                  <a:schemeClr val="accent1"/>
                </a:solidFill>
              </a:rPr>
              <a:t>Primeros Auxilios 1941/1942</a:t>
            </a:r>
            <a:endParaRPr lang="es-PY" sz="2400" b="1" dirty="0">
              <a:solidFill>
                <a:schemeClr val="accent1"/>
              </a:solidFill>
            </a:endParaRPr>
          </a:p>
        </p:txBody>
      </p:sp>
      <p:sp>
        <p:nvSpPr>
          <p:cNvPr id="9" name="CuadroTexto 8"/>
          <p:cNvSpPr txBox="1"/>
          <p:nvPr/>
        </p:nvSpPr>
        <p:spPr>
          <a:xfrm>
            <a:off x="4976949" y="2217643"/>
            <a:ext cx="849085" cy="369332"/>
          </a:xfrm>
          <a:prstGeom prst="rect">
            <a:avLst/>
          </a:prstGeom>
          <a:noFill/>
        </p:spPr>
        <p:txBody>
          <a:bodyPr wrap="square" rtlCol="0">
            <a:spAutoFit/>
          </a:bodyPr>
          <a:lstStyle/>
          <a:p>
            <a:r>
              <a:rPr lang="es-ES" dirty="0" smtClean="0"/>
              <a:t>1941</a:t>
            </a:r>
            <a:endParaRPr lang="es-PY" dirty="0"/>
          </a:p>
        </p:txBody>
      </p:sp>
      <p:sp>
        <p:nvSpPr>
          <p:cNvPr id="10" name="CuadroTexto 9"/>
          <p:cNvSpPr txBox="1"/>
          <p:nvPr/>
        </p:nvSpPr>
        <p:spPr>
          <a:xfrm>
            <a:off x="11038115" y="2234983"/>
            <a:ext cx="783771" cy="369332"/>
          </a:xfrm>
          <a:prstGeom prst="rect">
            <a:avLst/>
          </a:prstGeom>
          <a:noFill/>
        </p:spPr>
        <p:txBody>
          <a:bodyPr wrap="square" rtlCol="0">
            <a:spAutoFit/>
          </a:bodyPr>
          <a:lstStyle/>
          <a:p>
            <a:r>
              <a:rPr lang="es-ES" dirty="0" smtClean="0"/>
              <a:t>1942</a:t>
            </a:r>
            <a:endParaRPr lang="es-PY" dirty="0"/>
          </a:p>
        </p:txBody>
      </p:sp>
    </p:spTree>
    <p:extLst>
      <p:ext uri="{BB962C8B-B14F-4D97-AF65-F5344CB8AC3E}">
        <p14:creationId xmlns:p14="http://schemas.microsoft.com/office/powerpoint/2010/main" val="677456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4034" y="3264772"/>
            <a:ext cx="8791302" cy="2862322"/>
          </a:xfrm>
          <a:prstGeom prst="rect">
            <a:avLst/>
          </a:prstGeom>
        </p:spPr>
        <p:txBody>
          <a:bodyPr wrap="square">
            <a:spAutoFit/>
          </a:bodyPr>
          <a:lstStyle/>
          <a:p>
            <a:r>
              <a:rPr lang="es-ES" dirty="0"/>
              <a:t>Su capacidad instalada es de 224 camas hospitalarias. Ofrece Servicio de Urgencias con 13 boxes de atención general; Sala de Reanimación equipada para la atención simultánea de 3 a 5 pacientes; 7 Quirófanos ;Servicio de Traumatología de Urgencias con 8 camas; Terapia Intensiva de Adultos con 10 camas; Terapia Intensiva de Niños con 5 camas;14 Consultorios Externos; Laboratorio de Análisis Clínicos; Servicio de Imágenes con un Tomógrafo Helicoidal de última generación; Aparatos de Rayos X </a:t>
            </a:r>
            <a:r>
              <a:rPr lang="es-ES" dirty="0" err="1"/>
              <a:t>telecomandados</a:t>
            </a:r>
            <a:r>
              <a:rPr lang="es-ES" dirty="0"/>
              <a:t> y portátiles; Ecógrafo y Aparato de Electrocardiograma, con tecnología de punta; Fisioterapia y Rehabilitación; Sala de Hemodiálisis. Como parte del CEM, se habilitó el Centro Nacional de Toxicología y el Centro Oftalmológico Nacional, con Consultorios y Sala de Láser. </a:t>
            </a:r>
            <a:endParaRPr lang="es-PY"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937" y="932444"/>
            <a:ext cx="7981406" cy="2332328"/>
          </a:xfrm>
          <a:prstGeom prst="rect">
            <a:avLst/>
          </a:prstGeom>
        </p:spPr>
      </p:pic>
      <p:sp>
        <p:nvSpPr>
          <p:cNvPr id="7" name="CuadroTexto 6"/>
          <p:cNvSpPr txBox="1"/>
          <p:nvPr/>
        </p:nvSpPr>
        <p:spPr>
          <a:xfrm>
            <a:off x="1828800" y="300444"/>
            <a:ext cx="7445829" cy="461665"/>
          </a:xfrm>
          <a:prstGeom prst="rect">
            <a:avLst/>
          </a:prstGeom>
          <a:noFill/>
        </p:spPr>
        <p:txBody>
          <a:bodyPr wrap="square" rtlCol="0">
            <a:spAutoFit/>
          </a:bodyPr>
          <a:lstStyle/>
          <a:p>
            <a:r>
              <a:rPr lang="es-ES" sz="2000" dirty="0" smtClean="0">
                <a:solidFill>
                  <a:schemeClr val="accent1"/>
                </a:solidFill>
              </a:rPr>
              <a:t>         </a:t>
            </a:r>
            <a:r>
              <a:rPr lang="es-ES" sz="2400" b="1" dirty="0" smtClean="0">
                <a:solidFill>
                  <a:schemeClr val="accent1"/>
                </a:solidFill>
              </a:rPr>
              <a:t>EMERGENCIAS MÉDICAS EX HOSPITAL MÍLITAR</a:t>
            </a:r>
            <a:endParaRPr lang="es-PY" sz="2400" b="1" dirty="0">
              <a:solidFill>
                <a:schemeClr val="accent1"/>
              </a:solidFill>
            </a:endParaRPr>
          </a:p>
        </p:txBody>
      </p:sp>
    </p:spTree>
    <p:extLst>
      <p:ext uri="{BB962C8B-B14F-4D97-AF65-F5344CB8AC3E}">
        <p14:creationId xmlns:p14="http://schemas.microsoft.com/office/powerpoint/2010/main" val="41917908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ES" b="1" dirty="0">
                <a:latin typeface="Arial" panose="020B0604020202020204" pitchFamily="34" charset="0"/>
                <a:cs typeface="Arial" panose="020B0604020202020204" pitchFamily="34" charset="0"/>
              </a:rPr>
              <a:t>Centro de Emergencias Médicas inicia sus actividades por Decreto Nº 3.841 el 24 de Junio de 1999, con el nombre de </a:t>
            </a:r>
            <a:r>
              <a:rPr lang="es-ES" b="1" dirty="0" smtClean="0">
                <a:latin typeface="Arial" panose="020B0604020202020204" pitchFamily="34" charset="0"/>
                <a:cs typeface="Arial" panose="020B0604020202020204" pitchFamily="34" charset="0"/>
              </a:rPr>
              <a:t/>
            </a:r>
            <a:br>
              <a:rPr lang="es-ES" b="1" dirty="0" smtClean="0">
                <a:latin typeface="Arial" panose="020B0604020202020204" pitchFamily="34" charset="0"/>
                <a:cs typeface="Arial" panose="020B0604020202020204" pitchFamily="34" charset="0"/>
              </a:rPr>
            </a:br>
            <a:r>
              <a:rPr lang="es-ES" b="1" dirty="0" smtClean="0">
                <a:latin typeface="Arial" panose="020B0604020202020204" pitchFamily="34" charset="0"/>
                <a:cs typeface="Arial" panose="020B0604020202020204" pitchFamily="34" charset="0"/>
              </a:rPr>
              <a:t>“</a:t>
            </a:r>
            <a:r>
              <a:rPr lang="es-ES" b="1" dirty="0">
                <a:latin typeface="Arial" panose="020B0604020202020204" pitchFamily="34" charset="0"/>
                <a:cs typeface="Arial" panose="020B0604020202020204" pitchFamily="34" charset="0"/>
              </a:rPr>
              <a:t>Prof. Dr. Luis María Argaña”</a:t>
            </a:r>
            <a:endParaRPr lang="es-PY"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989" y="2668822"/>
            <a:ext cx="5982788" cy="3920363"/>
          </a:xfrm>
          <a:prstGeom prst="rect">
            <a:avLst/>
          </a:prstGeom>
          <a:ln>
            <a:noFill/>
          </a:ln>
          <a:effectLst>
            <a:softEdge rad="112500"/>
          </a:effectLst>
        </p:spPr>
      </p:pic>
    </p:spTree>
    <p:extLst>
      <p:ext uri="{BB962C8B-B14F-4D97-AF65-F5344CB8AC3E}">
        <p14:creationId xmlns:p14="http://schemas.microsoft.com/office/powerpoint/2010/main" val="2077622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3317" y="152400"/>
            <a:ext cx="8596668" cy="1320800"/>
          </a:xfrm>
        </p:spPr>
        <p:txBody>
          <a:bodyPr>
            <a:normAutofit fontScale="90000"/>
          </a:bodyPr>
          <a:lstStyle/>
          <a:p>
            <a:pPr algn="ctr"/>
            <a:r>
              <a:rPr lang="es-ES" sz="3100" b="1" dirty="0">
                <a:latin typeface="Arial" panose="020B0604020202020204" pitchFamily="34" charset="0"/>
                <a:cs typeface="Arial" panose="020B0604020202020204" pitchFamily="34" charset="0"/>
              </a:rPr>
              <a:t>Con la presentación del Decreto Nº 4538 de la Presidencia de la Republica, el Centro de Emergencias Médicas “Prof. Dr. Manuel Giagni”, pasa a </a:t>
            </a:r>
            <a:r>
              <a:rPr lang="es-ES" sz="3100" b="1" dirty="0" smtClean="0">
                <a:latin typeface="Arial" panose="020B0604020202020204" pitchFamily="34" charset="0"/>
                <a:cs typeface="Arial" panose="020B0604020202020204" pitchFamily="34" charset="0"/>
              </a:rPr>
              <a:t>denominarse</a:t>
            </a:r>
            <a:br>
              <a:rPr lang="es-ES" sz="3100" b="1" dirty="0" smtClean="0">
                <a:latin typeface="Arial" panose="020B0604020202020204" pitchFamily="34" charset="0"/>
                <a:cs typeface="Arial" panose="020B0604020202020204" pitchFamily="34" charset="0"/>
              </a:rPr>
            </a:br>
            <a:r>
              <a:rPr lang="es-ES" sz="3100" b="1" dirty="0" smtClean="0">
                <a:latin typeface="Arial" panose="020B0604020202020204" pitchFamily="34" charset="0"/>
                <a:cs typeface="Arial" panose="020B0604020202020204" pitchFamily="34" charset="0"/>
              </a:rPr>
              <a:t> </a:t>
            </a:r>
            <a:r>
              <a:rPr lang="es-ES" sz="3100" b="1" dirty="0">
                <a:latin typeface="Arial" panose="020B0604020202020204" pitchFamily="34" charset="0"/>
                <a:cs typeface="Arial" panose="020B0604020202020204" pitchFamily="34" charset="0"/>
              </a:rPr>
              <a:t>Hospital de Trauma. Manuel Giagni.</a:t>
            </a:r>
            <a:r>
              <a:rPr lang="es-ES" b="1" dirty="0"/>
              <a:t/>
            </a:r>
            <a:br>
              <a:rPr lang="es-ES" b="1" dirty="0"/>
            </a:br>
            <a:endParaRPr lang="es-PY"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798" y="2547259"/>
            <a:ext cx="4294701" cy="3336346"/>
          </a:xfrm>
          <a:prstGeom prst="rect">
            <a:avLst/>
          </a:prstGeom>
          <a:ln>
            <a:noFill/>
          </a:ln>
          <a:effectLst>
            <a:softEdge rad="112500"/>
          </a:effectLst>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317" y="2651761"/>
            <a:ext cx="4562482" cy="3231844"/>
          </a:xfrm>
          <a:prstGeom prst="rect">
            <a:avLst/>
          </a:prstGeom>
          <a:ln>
            <a:noFill/>
          </a:ln>
          <a:effectLst>
            <a:softEdge rad="112500"/>
          </a:effectLst>
        </p:spPr>
      </p:pic>
    </p:spTree>
    <p:extLst>
      <p:ext uri="{BB962C8B-B14F-4D97-AF65-F5344CB8AC3E}">
        <p14:creationId xmlns:p14="http://schemas.microsoft.com/office/powerpoint/2010/main" val="506173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9"/>
          <p:cNvSpPr/>
          <p:nvPr/>
        </p:nvSpPr>
        <p:spPr>
          <a:xfrm rot="21571200">
            <a:off x="383658" y="2278913"/>
            <a:ext cx="9089379" cy="4192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90000" tIns="45000" rIns="90000" bIns="45000"/>
          <a:lstStyle/>
          <a:p>
            <a:r>
              <a:rPr lang="es-CL" b="1" dirty="0">
                <a:solidFill>
                  <a:schemeClr val="bg1"/>
                </a:solidFill>
              </a:rPr>
              <a:t>BRINDAR SERVICIOS MÁS EFICIENTES </a:t>
            </a:r>
            <a:r>
              <a:rPr lang="es-CL" b="1" dirty="0" smtClean="0">
                <a:solidFill>
                  <a:schemeClr val="bg1"/>
                </a:solidFill>
              </a:rPr>
              <a:t>A </a:t>
            </a:r>
            <a:r>
              <a:rPr lang="es-CL" b="1" dirty="0">
                <a:solidFill>
                  <a:schemeClr val="bg1"/>
                </a:solidFill>
              </a:rPr>
              <a:t>LA CIUDADANÍA CON CALIDAD Y</a:t>
            </a:r>
            <a:r>
              <a:rPr lang="es-CL" b="1" dirty="0"/>
              <a:t> </a:t>
            </a:r>
            <a:r>
              <a:rPr lang="es-CL" b="1" dirty="0" smtClean="0"/>
              <a:t>CALIDEZ.  </a:t>
            </a:r>
            <a:endParaRPr lang="es-PY" dirty="0"/>
          </a:p>
          <a:p>
            <a:r>
              <a:rPr lang="es-PY" dirty="0" smtClean="0"/>
              <a:t> </a:t>
            </a:r>
            <a:endParaRPr lang="es-PY" dirty="0"/>
          </a:p>
        </p:txBody>
      </p:sp>
      <p:sp>
        <p:nvSpPr>
          <p:cNvPr id="7" name="CustomShape 9"/>
          <p:cNvSpPr/>
          <p:nvPr/>
        </p:nvSpPr>
        <p:spPr>
          <a:xfrm rot="21571200">
            <a:off x="364050" y="2972547"/>
            <a:ext cx="9089314" cy="364848"/>
          </a:xfrm>
          <a:prstGeom prst="rect">
            <a:avLst/>
          </a:prstGeom>
          <a:solidFill>
            <a:schemeClr val="tx2">
              <a:lumMod val="40000"/>
              <a:lumOff val="60000"/>
            </a:schemeClr>
          </a:solidFill>
        </p:spPr>
        <p:txBody>
          <a:bodyPr wrap="none" lIns="90000" tIns="45000" rIns="90000" bIns="45000"/>
          <a:lstStyle/>
          <a:p>
            <a:r>
              <a:rPr lang="es-PY" dirty="0"/>
              <a:t>CONTRIBUYE A LA GESTIÓN TRANSPARENTE DE LOS FUNCIONARIOS </a:t>
            </a:r>
            <a:r>
              <a:rPr lang="es-PY" dirty="0" smtClean="0"/>
              <a:t>PÚBLICOS.</a:t>
            </a:r>
            <a:endParaRPr lang="es-PY" dirty="0"/>
          </a:p>
        </p:txBody>
      </p:sp>
      <p:sp>
        <p:nvSpPr>
          <p:cNvPr id="8" name="CustomShape 9"/>
          <p:cNvSpPr/>
          <p:nvPr/>
        </p:nvSpPr>
        <p:spPr>
          <a:xfrm rot="21571200">
            <a:off x="363819" y="6149753"/>
            <a:ext cx="10156737" cy="3147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lIns="90000" tIns="45000" rIns="90000" bIns="45000"/>
          <a:lstStyle/>
          <a:p>
            <a:pPr lvl="0"/>
            <a:r>
              <a:rPr lang="es-PY" dirty="0"/>
              <a:t>GARANTIZAR EL CUMPLIMIENTO DE LOS OBJETIVOS INSTITUCIONALES Y METAS DE LA INSTITUCIÓN.</a:t>
            </a:r>
          </a:p>
        </p:txBody>
      </p:sp>
      <p:sp>
        <p:nvSpPr>
          <p:cNvPr id="9" name="CustomShape 9"/>
          <p:cNvSpPr/>
          <p:nvPr/>
        </p:nvSpPr>
        <p:spPr>
          <a:xfrm rot="21571200">
            <a:off x="383523" y="4937236"/>
            <a:ext cx="9072698" cy="333568"/>
          </a:xfrm>
          <a:prstGeom prst="rect">
            <a:avLst/>
          </a:prstGeom>
        </p:spPr>
        <p:style>
          <a:lnRef idx="1">
            <a:schemeClr val="dk1"/>
          </a:lnRef>
          <a:fillRef idx="3">
            <a:schemeClr val="dk1"/>
          </a:fillRef>
          <a:effectRef idx="2">
            <a:schemeClr val="dk1"/>
          </a:effectRef>
          <a:fontRef idx="minor">
            <a:schemeClr val="lt1"/>
          </a:fontRef>
        </p:style>
        <p:txBody>
          <a:bodyPr wrap="none" lIns="90000" tIns="45000" rIns="90000" bIns="45000"/>
          <a:lstStyle/>
          <a:p>
            <a:pPr lvl="0"/>
            <a:r>
              <a:rPr lang="es-PY" dirty="0"/>
              <a:t>GARANTIZAR LA OPORTUNIDAD Y CONFIABILIDAD DE LA INFORMACIÓN.</a:t>
            </a:r>
          </a:p>
        </p:txBody>
      </p:sp>
      <p:sp>
        <p:nvSpPr>
          <p:cNvPr id="10" name="CustomShape 9"/>
          <p:cNvSpPr/>
          <p:nvPr/>
        </p:nvSpPr>
        <p:spPr>
          <a:xfrm rot="21571200">
            <a:off x="403346" y="4188546"/>
            <a:ext cx="9069707" cy="415563"/>
          </a:xfrm>
          <a:prstGeom prst="rect">
            <a:avLst/>
          </a:prstGeom>
        </p:spPr>
        <p:style>
          <a:lnRef idx="3">
            <a:schemeClr val="lt1"/>
          </a:lnRef>
          <a:fillRef idx="1">
            <a:schemeClr val="accent3"/>
          </a:fillRef>
          <a:effectRef idx="1">
            <a:schemeClr val="accent3"/>
          </a:effectRef>
          <a:fontRef idx="minor">
            <a:schemeClr val="lt1"/>
          </a:fontRef>
        </p:style>
        <p:txBody>
          <a:bodyPr wrap="none" lIns="90000" tIns="45000" rIns="90000" bIns="45000"/>
          <a:lstStyle/>
          <a:p>
            <a:r>
              <a:rPr lang="es-PY" dirty="0"/>
              <a:t>MEJORAMOS CONTINUAMENTE PARA OFRECER SOLUCIONES A FAVOR DE LA CIUDADANÍA.  </a:t>
            </a:r>
          </a:p>
        </p:txBody>
      </p:sp>
      <p:sp>
        <p:nvSpPr>
          <p:cNvPr id="11" name="CustomShape 9"/>
          <p:cNvSpPr/>
          <p:nvPr/>
        </p:nvSpPr>
        <p:spPr>
          <a:xfrm rot="21571200">
            <a:off x="364092" y="5510578"/>
            <a:ext cx="10159772" cy="3795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0000" tIns="45000" rIns="90000" bIns="45000"/>
          <a:lstStyle/>
          <a:p>
            <a:r>
              <a:rPr lang="es-PY" dirty="0"/>
              <a:t>EL CONTROL INTERNO ADECUADO, AYUDA A DETECTAR TEMPRANAMENTE LAS IRREGULARIDADES. </a:t>
            </a:r>
          </a:p>
        </p:txBody>
      </p:sp>
      <p:sp>
        <p:nvSpPr>
          <p:cNvPr id="12" name="CustomShape 9"/>
          <p:cNvSpPr/>
          <p:nvPr/>
        </p:nvSpPr>
        <p:spPr>
          <a:xfrm rot="21571200">
            <a:off x="364162" y="3535596"/>
            <a:ext cx="9089386" cy="391681"/>
          </a:xfrm>
          <a:prstGeom prst="rect">
            <a:avLst/>
          </a:prstGeom>
        </p:spPr>
        <p:style>
          <a:lnRef idx="1">
            <a:schemeClr val="accent2"/>
          </a:lnRef>
          <a:fillRef idx="2">
            <a:schemeClr val="accent2"/>
          </a:fillRef>
          <a:effectRef idx="1">
            <a:schemeClr val="accent2"/>
          </a:effectRef>
          <a:fontRef idx="minor">
            <a:schemeClr val="dk1"/>
          </a:fontRef>
        </p:style>
        <p:txBody>
          <a:bodyPr wrap="none" lIns="90000" tIns="45000" rIns="90000" bIns="45000"/>
          <a:lstStyle/>
          <a:p>
            <a:r>
              <a:rPr lang="es-PY" dirty="0"/>
              <a:t>SE PREVIENE ACTOS DE CORRUPCIÓN.</a:t>
            </a:r>
          </a:p>
        </p:txBody>
      </p:sp>
      <p:sp>
        <p:nvSpPr>
          <p:cNvPr id="13" name="CustomShape 9"/>
          <p:cNvSpPr/>
          <p:nvPr/>
        </p:nvSpPr>
        <p:spPr>
          <a:xfrm rot="21571200">
            <a:off x="415807" y="1348717"/>
            <a:ext cx="9008130" cy="594116"/>
          </a:xfrm>
          <a:prstGeom prst="rect">
            <a:avLst/>
          </a:prstGeom>
          <a:solidFill>
            <a:schemeClr val="tx2">
              <a:lumMod val="40000"/>
              <a:lumOff val="60000"/>
            </a:schemeClr>
          </a:solidFill>
        </p:spPr>
        <p:txBody>
          <a:bodyPr wrap="none" lIns="90000" tIns="45000" rIns="90000" bIns="45000"/>
          <a:lstStyle/>
          <a:p>
            <a:pPr algn="ctr"/>
            <a:r>
              <a:rPr lang="es-PY" sz="2800" b="1" dirty="0"/>
              <a:t>BENEFICIOS DEL MECIP</a:t>
            </a:r>
          </a:p>
          <a:p>
            <a:r>
              <a:rPr lang="es-PY" dirty="0"/>
              <a:t> </a:t>
            </a:r>
          </a:p>
        </p:txBody>
      </p:sp>
      <p:pic>
        <p:nvPicPr>
          <p:cNvPr id="14"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2374370" y="443318"/>
            <a:ext cx="5038801" cy="70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690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9"/>
          <p:cNvSpPr/>
          <p:nvPr/>
        </p:nvSpPr>
        <p:spPr>
          <a:xfrm>
            <a:off x="777691" y="1686804"/>
            <a:ext cx="9876188" cy="594116"/>
          </a:xfrm>
          <a:prstGeom prst="rect">
            <a:avLst/>
          </a:prstGeom>
          <a:solidFill>
            <a:schemeClr val="tx2">
              <a:lumMod val="40000"/>
              <a:lumOff val="60000"/>
            </a:schemeClr>
          </a:solidFill>
        </p:spPr>
        <p:txBody>
          <a:bodyPr wrap="none" lIns="90000" tIns="45000" rIns="90000" bIns="45000"/>
          <a:lstStyle/>
          <a:p>
            <a:pPr algn="ctr"/>
            <a:r>
              <a:rPr lang="es-PY" b="1" dirty="0" smtClean="0">
                <a:latin typeface="Arial" panose="020B0604020202020204" pitchFamily="34" charset="0"/>
                <a:cs typeface="Arial" panose="020B0604020202020204" pitchFamily="34" charset="0"/>
              </a:rPr>
              <a:t>      ROLES </a:t>
            </a:r>
            <a:r>
              <a:rPr lang="es-PY" b="1" dirty="0">
                <a:latin typeface="Arial" panose="020B0604020202020204" pitchFamily="34" charset="0"/>
                <a:cs typeface="Arial" panose="020B0604020202020204" pitchFamily="34" charset="0"/>
              </a:rPr>
              <a:t>Y RESPONSABILIDADES DEL MECIP</a:t>
            </a:r>
          </a:p>
        </p:txBody>
      </p:sp>
      <p:graphicFrame>
        <p:nvGraphicFramePr>
          <p:cNvPr id="10" name="Tabla 9"/>
          <p:cNvGraphicFramePr>
            <a:graphicFrameLocks noGrp="1"/>
          </p:cNvGraphicFramePr>
          <p:nvPr>
            <p:extLst>
              <p:ext uri="{D42A27DB-BD31-4B8C-83A1-F6EECF244321}">
                <p14:modId xmlns:p14="http://schemas.microsoft.com/office/powerpoint/2010/main" val="3808566308"/>
              </p:ext>
            </p:extLst>
          </p:nvPr>
        </p:nvGraphicFramePr>
        <p:xfrm>
          <a:off x="777691" y="2280920"/>
          <a:ext cx="9876188" cy="4577080"/>
        </p:xfrm>
        <a:graphic>
          <a:graphicData uri="http://schemas.openxmlformats.org/drawingml/2006/table">
            <a:tbl>
              <a:tblPr firstRow="1" bandRow="1">
                <a:tableStyleId>{7DF18680-E054-41AD-8BC1-D1AEF772440D}</a:tableStyleId>
              </a:tblPr>
              <a:tblGrid>
                <a:gridCol w="4938094">
                  <a:extLst>
                    <a:ext uri="{9D8B030D-6E8A-4147-A177-3AD203B41FA5}">
                      <a16:colId xmlns:a16="http://schemas.microsoft.com/office/drawing/2014/main" val="2964351688"/>
                    </a:ext>
                  </a:extLst>
                </a:gridCol>
                <a:gridCol w="4938094">
                  <a:extLst>
                    <a:ext uri="{9D8B030D-6E8A-4147-A177-3AD203B41FA5}">
                      <a16:colId xmlns:a16="http://schemas.microsoft.com/office/drawing/2014/main" val="4232451576"/>
                    </a:ext>
                  </a:extLst>
                </a:gridCol>
              </a:tblGrid>
              <a:tr h="370840">
                <a:tc>
                  <a:txBody>
                    <a:bodyPr/>
                    <a:lstStyle/>
                    <a:p>
                      <a:r>
                        <a:rPr lang="es-PY" sz="1800" b="1" kern="1200" dirty="0" smtClean="0">
                          <a:solidFill>
                            <a:schemeClr val="lt1"/>
                          </a:solidFill>
                          <a:effectLst/>
                          <a:latin typeface="Arial" panose="020B0604020202020204" pitchFamily="34" charset="0"/>
                          <a:ea typeface="+mn-ea"/>
                          <a:cs typeface="Arial" panose="020B0604020202020204" pitchFamily="34" charset="0"/>
                        </a:rPr>
                        <a:t>                         ROL </a:t>
                      </a:r>
                      <a:endParaRPr lang="es-PY" dirty="0">
                        <a:latin typeface="Arial" panose="020B0604020202020204" pitchFamily="34" charset="0"/>
                        <a:cs typeface="Arial" panose="020B0604020202020204" pitchFamily="34" charset="0"/>
                      </a:endParaRPr>
                    </a:p>
                  </a:txBody>
                  <a:tcPr>
                    <a:solidFill>
                      <a:schemeClr val="tx1">
                        <a:lumMod val="50000"/>
                        <a:lumOff val="50000"/>
                      </a:schemeClr>
                    </a:solidFill>
                  </a:tcPr>
                </a:tc>
                <a:tc>
                  <a:txBody>
                    <a:bodyPr/>
                    <a:lstStyle/>
                    <a:p>
                      <a:r>
                        <a:rPr lang="es-ES" dirty="0" smtClean="0">
                          <a:latin typeface="Arial" panose="020B0604020202020204" pitchFamily="34" charset="0"/>
                          <a:cs typeface="Arial" panose="020B0604020202020204" pitchFamily="34" charset="0"/>
                        </a:rPr>
                        <a:t>                 RESPONSABILIDAD</a:t>
                      </a:r>
                      <a:endParaRPr lang="es-PY" dirty="0">
                        <a:latin typeface="Arial" panose="020B0604020202020204" pitchFamily="34" charset="0"/>
                        <a:cs typeface="Arial" panose="020B0604020202020204" pitchFamily="34" charset="0"/>
                      </a:endParaRPr>
                    </a:p>
                  </a:txBody>
                  <a:tcPr>
                    <a:solidFill>
                      <a:schemeClr val="tx1">
                        <a:lumMod val="50000"/>
                        <a:lumOff val="50000"/>
                      </a:schemeClr>
                    </a:solidFill>
                  </a:tcPr>
                </a:tc>
                <a:extLst>
                  <a:ext uri="{0D108BD9-81ED-4DB2-BD59-A6C34878D82A}">
                    <a16:rowId xmlns:a16="http://schemas.microsoft.com/office/drawing/2014/main" val="790176628"/>
                  </a:ext>
                </a:extLst>
              </a:tr>
              <a:tr h="370840">
                <a:tc>
                  <a:txBody>
                    <a:bodyPr/>
                    <a:lstStyle/>
                    <a:p>
                      <a:r>
                        <a:rPr lang="es-ES" dirty="0" smtClean="0">
                          <a:latin typeface="Arial" panose="020B0604020202020204" pitchFamily="34" charset="0"/>
                          <a:cs typeface="Arial" panose="020B0604020202020204" pitchFamily="34" charset="0"/>
                        </a:rPr>
                        <a:t>MÁXIMA</a:t>
                      </a:r>
                      <a:r>
                        <a:rPr lang="es-ES" baseline="0" dirty="0" smtClean="0">
                          <a:latin typeface="Arial" panose="020B0604020202020204" pitchFamily="34" charset="0"/>
                          <a:cs typeface="Arial" panose="020B0604020202020204" pitchFamily="34" charset="0"/>
                        </a:rPr>
                        <a:t>  AUTORIDAD </a:t>
                      </a:r>
                      <a:endParaRPr lang="es-PY" dirty="0">
                        <a:latin typeface="Arial" panose="020B0604020202020204" pitchFamily="34" charset="0"/>
                        <a:cs typeface="Arial" panose="020B0604020202020204" pitchFamily="34" charset="0"/>
                      </a:endParaRPr>
                    </a:p>
                  </a:txBody>
                  <a:tcPr/>
                </a:tc>
                <a:tc>
                  <a:txBody>
                    <a:bodyPr/>
                    <a:lstStyle/>
                    <a:p>
                      <a:r>
                        <a:rPr lang="es-ES" dirty="0" smtClean="0">
                          <a:latin typeface="Arial" panose="020B0604020202020204" pitchFamily="34" charset="0"/>
                          <a:cs typeface="Arial" panose="020B0604020202020204" pitchFamily="34" charset="0"/>
                        </a:rPr>
                        <a:t>REGULA,</a:t>
                      </a:r>
                      <a:r>
                        <a:rPr lang="es-ES" baseline="0" dirty="0" smtClean="0">
                          <a:latin typeface="Arial" panose="020B0604020202020204" pitchFamily="34" charset="0"/>
                          <a:cs typeface="Arial" panose="020B0604020202020204" pitchFamily="34" charset="0"/>
                        </a:rPr>
                        <a:t> ESTABLECE, DIRIGE Y GARANTIZA LA IMPLEMENTACIÓN DEL MECIP.</a:t>
                      </a:r>
                      <a:endParaRPr lang="es-PY"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9199317"/>
                  </a:ext>
                </a:extLst>
              </a:tr>
              <a:tr h="370840">
                <a:tc>
                  <a:txBody>
                    <a:bodyPr/>
                    <a:lstStyle/>
                    <a:p>
                      <a:r>
                        <a:rPr lang="es-ES" dirty="0" smtClean="0">
                          <a:latin typeface="Arial" panose="020B0604020202020204" pitchFamily="34" charset="0"/>
                          <a:cs typeface="Arial" panose="020B0604020202020204" pitchFamily="34" charset="0"/>
                        </a:rPr>
                        <a:t>COMITÉ</a:t>
                      </a:r>
                      <a:r>
                        <a:rPr lang="es-ES" baseline="0" dirty="0" smtClean="0">
                          <a:latin typeface="Arial" panose="020B0604020202020204" pitchFamily="34" charset="0"/>
                          <a:cs typeface="Arial" panose="020B0604020202020204" pitchFamily="34" charset="0"/>
                        </a:rPr>
                        <a:t> DE CONTROL INTERNO </a:t>
                      </a:r>
                      <a:endParaRPr lang="es-PY" dirty="0">
                        <a:latin typeface="Arial" panose="020B0604020202020204" pitchFamily="34" charset="0"/>
                        <a:cs typeface="Arial" panose="020B0604020202020204" pitchFamily="34" charset="0"/>
                      </a:endParaRPr>
                    </a:p>
                  </a:txBody>
                  <a:tcPr/>
                </a:tc>
                <a:tc>
                  <a:txBody>
                    <a:bodyPr/>
                    <a:lstStyle/>
                    <a:p>
                      <a:r>
                        <a:rPr lang="es-ES" dirty="0" smtClean="0">
                          <a:latin typeface="Arial" panose="020B0604020202020204" pitchFamily="34" charset="0"/>
                          <a:cs typeface="Arial" panose="020B0604020202020204" pitchFamily="34" charset="0"/>
                        </a:rPr>
                        <a:t>DEFINE Y ESTABLECE;</a:t>
                      </a:r>
                      <a:r>
                        <a:rPr lang="es-ES" baseline="0" dirty="0" smtClean="0">
                          <a:latin typeface="Arial" panose="020B0604020202020204" pitchFamily="34" charset="0"/>
                          <a:cs typeface="Arial" panose="020B0604020202020204" pitchFamily="34" charset="0"/>
                        </a:rPr>
                        <a:t> VERIFICA EFECTIVIDAD; ASEGURA LA IMPLEMENTACIÓN DE RECOMENDACIONES PLANES DE MEJORAS RELACIONADOS AL UCI.</a:t>
                      </a:r>
                      <a:endParaRPr lang="es-PY"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42344649"/>
                  </a:ext>
                </a:extLst>
              </a:tr>
              <a:tr h="370840">
                <a:tc>
                  <a:txBody>
                    <a:bodyPr/>
                    <a:lstStyle/>
                    <a:p>
                      <a:r>
                        <a:rPr lang="es-ES" dirty="0" smtClean="0">
                          <a:latin typeface="Arial" panose="020B0604020202020204" pitchFamily="34" charset="0"/>
                          <a:cs typeface="Arial" panose="020B0604020202020204" pitchFamily="34" charset="0"/>
                        </a:rPr>
                        <a:t>FUNCIONARIOS PÚBLICOS</a:t>
                      </a:r>
                      <a:r>
                        <a:rPr lang="es-ES" baseline="0" dirty="0" smtClean="0">
                          <a:latin typeface="Arial" panose="020B0604020202020204" pitchFamily="34" charset="0"/>
                          <a:cs typeface="Arial" panose="020B0604020202020204" pitchFamily="34" charset="0"/>
                        </a:rPr>
                        <a:t> </a:t>
                      </a:r>
                      <a:endParaRPr lang="es-PY" dirty="0">
                        <a:latin typeface="Arial" panose="020B0604020202020204" pitchFamily="34" charset="0"/>
                        <a:cs typeface="Arial" panose="020B0604020202020204" pitchFamily="34" charset="0"/>
                      </a:endParaRPr>
                    </a:p>
                  </a:txBody>
                  <a:tcPr/>
                </a:tc>
                <a:tc>
                  <a:txBody>
                    <a:bodyPr/>
                    <a:lstStyle/>
                    <a:p>
                      <a:r>
                        <a:rPr lang="es-ES" dirty="0" smtClean="0">
                          <a:latin typeface="Arial" panose="020B0604020202020204" pitchFamily="34" charset="0"/>
                          <a:cs typeface="Arial" panose="020B0604020202020204" pitchFamily="34" charset="0"/>
                        </a:rPr>
                        <a:t>OPERATIVIDAD POR PROCESO,</a:t>
                      </a:r>
                      <a:r>
                        <a:rPr lang="es-ES" baseline="0" dirty="0" smtClean="0">
                          <a:latin typeface="Arial" panose="020B0604020202020204" pitchFamily="34" charset="0"/>
                          <a:cs typeface="Arial" panose="020B0604020202020204" pitchFamily="34" charset="0"/>
                        </a:rPr>
                        <a:t> SUPERVISIÓN Y AUTOEVALUACÓN. </a:t>
                      </a:r>
                      <a:endParaRPr lang="es-PY"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597476"/>
                  </a:ext>
                </a:extLst>
              </a:tr>
              <a:tr h="370840">
                <a:tc>
                  <a:txBody>
                    <a:bodyPr/>
                    <a:lstStyle/>
                    <a:p>
                      <a:r>
                        <a:rPr lang="es-ES" dirty="0" smtClean="0">
                          <a:latin typeface="Arial" panose="020B0604020202020204" pitchFamily="34" charset="0"/>
                          <a:cs typeface="Arial" panose="020B0604020202020204" pitchFamily="34" charset="0"/>
                        </a:rPr>
                        <a:t>UNIDAD DE CONTROL INTERNO </a:t>
                      </a:r>
                      <a:endParaRPr lang="es-PY" dirty="0">
                        <a:latin typeface="Arial" panose="020B0604020202020204" pitchFamily="34" charset="0"/>
                        <a:cs typeface="Arial" panose="020B0604020202020204" pitchFamily="34" charset="0"/>
                      </a:endParaRPr>
                    </a:p>
                  </a:txBody>
                  <a:tcPr/>
                </a:tc>
                <a:tc>
                  <a:txBody>
                    <a:bodyPr/>
                    <a:lstStyle/>
                    <a:p>
                      <a:r>
                        <a:rPr lang="es-ES" dirty="0" smtClean="0">
                          <a:latin typeface="Arial" panose="020B0604020202020204" pitchFamily="34" charset="0"/>
                          <a:cs typeface="Arial" panose="020B0604020202020204" pitchFamily="34" charset="0"/>
                        </a:rPr>
                        <a:t>EVALÚA,</a:t>
                      </a:r>
                      <a:r>
                        <a:rPr lang="es-ES" baseline="0" dirty="0" smtClean="0">
                          <a:latin typeface="Arial" panose="020B0604020202020204" pitchFamily="34" charset="0"/>
                          <a:cs typeface="Arial" panose="020B0604020202020204" pitchFamily="34" charset="0"/>
                        </a:rPr>
                        <a:t> INDEPENDIENTE Y OBJETIVAMENTE EL DESARROLLO, IMPLEMENTACIÓN Y MEJORAMIENTO DE LOS PLANES INSTITUCIONALES.</a:t>
                      </a:r>
                      <a:endParaRPr lang="es-PY"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1294541"/>
                  </a:ext>
                </a:extLst>
              </a:tr>
            </a:tbl>
          </a:graphicData>
        </a:graphic>
      </p:graphicFrame>
      <p:pic>
        <p:nvPicPr>
          <p:cNvPr id="4"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3320445" y="338654"/>
            <a:ext cx="4790678" cy="8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911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27163" t="32486" r="27329" b="22220"/>
          <a:stretch/>
        </p:blipFill>
        <p:spPr bwMode="auto">
          <a:xfrm>
            <a:off x="2480160" y="2558822"/>
            <a:ext cx="7170026" cy="3629707"/>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5" name="CustomShape 9"/>
          <p:cNvSpPr/>
          <p:nvPr/>
        </p:nvSpPr>
        <p:spPr>
          <a:xfrm>
            <a:off x="2480149" y="1390212"/>
            <a:ext cx="7168267" cy="452515"/>
          </a:xfrm>
          <a:prstGeom prst="rect">
            <a:avLst/>
          </a:prstGeom>
          <a:solidFill>
            <a:schemeClr val="tx2">
              <a:lumMod val="40000"/>
              <a:lumOff val="60000"/>
            </a:schemeClr>
          </a:solidFill>
        </p:spPr>
        <p:txBody>
          <a:bodyPr wrap="none" lIns="90000" tIns="45000" rIns="90000" bIns="45000"/>
          <a:lstStyle/>
          <a:p>
            <a:pPr algn="ctr"/>
            <a:r>
              <a:rPr lang="es-ES" sz="2000" b="1" dirty="0" smtClean="0">
                <a:latin typeface="Arial" panose="020B0604020202020204" pitchFamily="34" charset="0"/>
                <a:cs typeface="Arial" panose="020B0604020202020204" pitchFamily="34" charset="0"/>
              </a:rPr>
              <a:t>VALORES Y PRINCIPIOS DEL MECIP</a:t>
            </a:r>
            <a:endParaRPr lang="es-PY" sz="2000" b="1" dirty="0">
              <a:latin typeface="Arial" panose="020B0604020202020204" pitchFamily="34" charset="0"/>
              <a:cs typeface="Arial" panose="020B0604020202020204" pitchFamily="34" charset="0"/>
            </a:endParaRPr>
          </a:p>
        </p:txBody>
      </p:sp>
      <p:pic>
        <p:nvPicPr>
          <p:cNvPr id="7" name="Picture 3" descr="MEMBRETE MECIP - NUEVO - 2023"/>
          <p:cNvPicPr>
            <a:picLocks noChangeAspect="1" noChangeArrowheads="1"/>
          </p:cNvPicPr>
          <p:nvPr/>
        </p:nvPicPr>
        <p:blipFill>
          <a:blip r:embed="rId3">
            <a:extLst>
              <a:ext uri="{28A0092B-C50C-407E-A947-70E740481C1C}">
                <a14:useLocalDpi xmlns:a14="http://schemas.microsoft.com/office/drawing/2010/main" val="0"/>
              </a:ext>
            </a:extLst>
          </a:blip>
          <a:srcRect t="1408" r="58963"/>
          <a:stretch>
            <a:fillRect/>
          </a:stretch>
        </p:blipFill>
        <p:spPr bwMode="auto">
          <a:xfrm>
            <a:off x="3444124" y="150054"/>
            <a:ext cx="5240316" cy="86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33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659086" y="1371599"/>
            <a:ext cx="2106385" cy="120831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MECIP</a:t>
            </a:r>
            <a:endParaRPr lang="es-PY" dirty="0"/>
          </a:p>
        </p:txBody>
      </p:sp>
      <p:sp>
        <p:nvSpPr>
          <p:cNvPr id="7" name="Elipse 6"/>
          <p:cNvSpPr/>
          <p:nvPr/>
        </p:nvSpPr>
        <p:spPr>
          <a:xfrm>
            <a:off x="4596493" y="3935185"/>
            <a:ext cx="2106385" cy="120831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GESTIÓN </a:t>
            </a:r>
            <a:endParaRPr lang="es-PY" dirty="0"/>
          </a:p>
        </p:txBody>
      </p:sp>
      <p:sp>
        <p:nvSpPr>
          <p:cNvPr id="8" name="Elipse 7"/>
          <p:cNvSpPr/>
          <p:nvPr/>
        </p:nvSpPr>
        <p:spPr>
          <a:xfrm>
            <a:off x="7783286" y="3837213"/>
            <a:ext cx="2106385" cy="12083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DE EVALUACIÓN</a:t>
            </a:r>
            <a:endParaRPr lang="es-PY" dirty="0"/>
          </a:p>
        </p:txBody>
      </p:sp>
      <p:sp>
        <p:nvSpPr>
          <p:cNvPr id="9" name="Elipse 8"/>
          <p:cNvSpPr/>
          <p:nvPr/>
        </p:nvSpPr>
        <p:spPr>
          <a:xfrm>
            <a:off x="1355271" y="3837213"/>
            <a:ext cx="2253343" cy="120831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a:t>
            </a:r>
          </a:p>
          <a:p>
            <a:pPr algn="ctr"/>
            <a:r>
              <a:rPr lang="es-ES" dirty="0" smtClean="0"/>
              <a:t>ESTRATÉGICO</a:t>
            </a:r>
            <a:endParaRPr lang="es-PY" dirty="0"/>
          </a:p>
        </p:txBody>
      </p:sp>
      <p:sp>
        <p:nvSpPr>
          <p:cNvPr id="10" name="CuadroTexto 9"/>
          <p:cNvSpPr txBox="1"/>
          <p:nvPr/>
        </p:nvSpPr>
        <p:spPr>
          <a:xfrm>
            <a:off x="3120117" y="412206"/>
            <a:ext cx="5059135" cy="400110"/>
          </a:xfrm>
          <a:prstGeom prst="rect">
            <a:avLst/>
          </a:prstGeom>
          <a:solidFill>
            <a:schemeClr val="bg2">
              <a:lumMod val="75000"/>
            </a:schemeClr>
          </a:solidFill>
        </p:spPr>
        <p:txBody>
          <a:bodyPr wrap="square" rtlCol="0">
            <a:spAutoFit/>
          </a:bodyPr>
          <a:lstStyle/>
          <a:p>
            <a:r>
              <a:rPr lang="es-ES" dirty="0" smtClean="0"/>
              <a:t>                </a:t>
            </a:r>
            <a:r>
              <a:rPr lang="es-ES" sz="2000" b="1" dirty="0" smtClean="0">
                <a:solidFill>
                  <a:schemeClr val="bg1"/>
                </a:solidFill>
              </a:rPr>
              <a:t>EXTRUCTURA DEL MECIP</a:t>
            </a:r>
            <a:endParaRPr lang="es-PY" sz="2000" b="1" dirty="0">
              <a:solidFill>
                <a:schemeClr val="bg1"/>
              </a:solidFill>
            </a:endParaRPr>
          </a:p>
        </p:txBody>
      </p:sp>
      <p:cxnSp>
        <p:nvCxnSpPr>
          <p:cNvPr id="12" name="Conector recto 11"/>
          <p:cNvCxnSpPr/>
          <p:nvPr/>
        </p:nvCxnSpPr>
        <p:spPr>
          <a:xfrm flipH="1">
            <a:off x="5649685" y="2775857"/>
            <a:ext cx="1" cy="1061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flipV="1">
            <a:off x="2481943" y="3494314"/>
            <a:ext cx="6354535" cy="163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2481943" y="3510643"/>
            <a:ext cx="9524" cy="261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8810625" y="3494314"/>
            <a:ext cx="9524" cy="359227"/>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3" descr="MEMBRETE MECIP - NUEVO - 2023"/>
          <p:cNvPicPr>
            <a:picLocks noChangeAspect="1" noChangeArrowheads="1"/>
          </p:cNvPicPr>
          <p:nvPr/>
        </p:nvPicPr>
        <p:blipFill>
          <a:blip r:embed="rId2">
            <a:extLst>
              <a:ext uri="{28A0092B-C50C-407E-A947-70E740481C1C}">
                <a14:useLocalDpi xmlns:a14="http://schemas.microsoft.com/office/drawing/2010/main" val="0"/>
              </a:ext>
            </a:extLst>
          </a:blip>
          <a:srcRect t="1408" r="58963"/>
          <a:stretch>
            <a:fillRect/>
          </a:stretch>
        </p:blipFill>
        <p:spPr bwMode="auto">
          <a:xfrm>
            <a:off x="293914" y="1925083"/>
            <a:ext cx="3617894" cy="65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7340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583422997"/>
              </p:ext>
            </p:extLst>
          </p:nvPr>
        </p:nvGraphicFramePr>
        <p:xfrm>
          <a:off x="489857" y="1078894"/>
          <a:ext cx="110217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stomShape 9"/>
          <p:cNvSpPr/>
          <p:nvPr/>
        </p:nvSpPr>
        <p:spPr>
          <a:xfrm>
            <a:off x="1853060" y="1233885"/>
            <a:ext cx="7684267" cy="441130"/>
          </a:xfrm>
          <a:prstGeom prst="rect">
            <a:avLst/>
          </a:prstGeom>
          <a:solidFill>
            <a:schemeClr val="tx2">
              <a:lumMod val="40000"/>
              <a:lumOff val="60000"/>
            </a:schemeClr>
          </a:solidFill>
        </p:spPr>
        <p:txBody>
          <a:bodyPr wrap="none" lIns="90000" tIns="45000" rIns="90000" bIns="45000"/>
          <a:lstStyle/>
          <a:p>
            <a:pPr algn="ctr"/>
            <a:r>
              <a:rPr lang="es-PY" sz="2400" dirty="0"/>
              <a:t>ORIENTACIONES DEL MECIP.</a:t>
            </a:r>
          </a:p>
        </p:txBody>
      </p:sp>
      <p:pic>
        <p:nvPicPr>
          <p:cNvPr id="4" name="Picture 3" descr="MEMBRETE MECIP - NUEVO - 2023"/>
          <p:cNvPicPr>
            <a:picLocks noChangeAspect="1" noChangeArrowheads="1"/>
          </p:cNvPicPr>
          <p:nvPr/>
        </p:nvPicPr>
        <p:blipFill>
          <a:blip r:embed="rId7">
            <a:extLst>
              <a:ext uri="{28A0092B-C50C-407E-A947-70E740481C1C}">
                <a14:useLocalDpi xmlns:a14="http://schemas.microsoft.com/office/drawing/2010/main" val="0"/>
              </a:ext>
            </a:extLst>
          </a:blip>
          <a:srcRect t="1408" r="58963"/>
          <a:stretch>
            <a:fillRect/>
          </a:stretch>
        </p:blipFill>
        <p:spPr bwMode="auto">
          <a:xfrm>
            <a:off x="3075035" y="268279"/>
            <a:ext cx="5240316" cy="59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36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2104</TotalTime>
  <Words>3851</Words>
  <Application>Microsoft Office PowerPoint</Application>
  <PresentationFormat>Panorámica</PresentationFormat>
  <Paragraphs>327</Paragraphs>
  <Slides>46</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46</vt:i4>
      </vt:variant>
    </vt:vector>
  </HeadingPairs>
  <TitlesOfParts>
    <vt:vector size="58" baseType="lpstr">
      <vt:lpstr>Arial</vt:lpstr>
      <vt:lpstr>Calibri</vt:lpstr>
      <vt:lpstr>Century Gothic</vt:lpstr>
      <vt:lpstr>DejaVu Sans</vt:lpstr>
      <vt:lpstr>Droid Sans Fallback</vt:lpstr>
      <vt:lpstr>Tahoma</vt:lpstr>
      <vt:lpstr>Times New Roman</vt:lpstr>
      <vt:lpstr>Trebuchet MS</vt:lpstr>
      <vt:lpstr>Verdana</vt:lpstr>
      <vt:lpstr>Wingdings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NORMATIVA CON LAS QUE ESTAMOS TRABAJANDO </vt:lpstr>
      <vt:lpstr>RESOLUCIÓN S.G.N° 903    POR LA CUAL SE APRUEBA LA DOCUMENTACIÓN DISEÑADA EN EL HOSPITAL DE TRAUMA - MANUEL GIAGNI, DEPENDIENTE DEL MINISTERIO DE SALUD PÚBLICA Y BIENESTAR SOCIAL, CORRESPONDIENTES AL CONTROL INTERNO INSTITUCIONAL, AUTOEVALUACIÓN DE CONTROL,  DE LA IMPLEMENTACIÓN DEL MODELO ESTÁNDAR DE CONTROL INTERNO PARA LAS INSTITUCIONES PÚBICAS DEL PARAGUAY - MECIP.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Historia - Breve Reseña</vt:lpstr>
      <vt:lpstr>Historia - Breve Reseña</vt:lpstr>
      <vt:lpstr>Historia - Breve Reseña</vt:lpstr>
      <vt:lpstr>Historia - Breve Reseña</vt:lpstr>
      <vt:lpstr>Presentación de PowerPoint</vt:lpstr>
      <vt:lpstr>MISIÓN</vt:lpstr>
      <vt:lpstr>VISIÓN</vt:lpstr>
      <vt:lpstr>Objetivos Institucionales</vt:lpstr>
      <vt:lpstr>VALORES</vt:lpstr>
      <vt:lpstr>PROF. DR. MANUEL GIAGNI   BIOGRAFÍA</vt:lpstr>
      <vt:lpstr>PROF. DR. MANUEL GIAGNI   BIOGRAFÍA</vt:lpstr>
      <vt:lpstr>PROF. DR. MANUEL GIAGNI   BIOGRAFÍA</vt:lpstr>
      <vt:lpstr>Presentación de PowerPoint</vt:lpstr>
      <vt:lpstr>Presentación de PowerPoint</vt:lpstr>
      <vt:lpstr>Centro de Emergencias Médicas inicia sus actividades por Decreto Nº 3.841 el 24 de Junio de 1999, con el nombre de  “Prof. Dr. Luis María Argaña”</vt:lpstr>
      <vt:lpstr>Con la presentación del Decreto Nº 4538 de la Presidencia de la Republica, el Centro de Emergencias Médicas “Prof. Dr. Manuel Giagni”, pasa a denominarse  Hospital de Trauma. Manuel Giagni.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 de Mejoramiento</dc:creator>
  <cp:lastModifiedBy>Com. de Mejoramiento</cp:lastModifiedBy>
  <cp:revision>92</cp:revision>
  <cp:lastPrinted>2023-01-10T10:36:49Z</cp:lastPrinted>
  <dcterms:created xsi:type="dcterms:W3CDTF">2022-12-29T11:51:14Z</dcterms:created>
  <dcterms:modified xsi:type="dcterms:W3CDTF">2024-01-18T11:03:16Z</dcterms:modified>
</cp:coreProperties>
</file>